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1"/>
  </p:notesMasterIdLst>
  <p:handoutMasterIdLst>
    <p:handoutMasterId r:id="rId22"/>
  </p:handoutMasterIdLst>
  <p:sldIdLst>
    <p:sldId id="310" r:id="rId2"/>
    <p:sldId id="298" r:id="rId3"/>
    <p:sldId id="304" r:id="rId4"/>
    <p:sldId id="305" r:id="rId5"/>
    <p:sldId id="306" r:id="rId6"/>
    <p:sldId id="279" r:id="rId7"/>
    <p:sldId id="280" r:id="rId8"/>
    <p:sldId id="288" r:id="rId9"/>
    <p:sldId id="287" r:id="rId10"/>
    <p:sldId id="286" r:id="rId11"/>
    <p:sldId id="289" r:id="rId12"/>
    <p:sldId id="285" r:id="rId13"/>
    <p:sldId id="309" r:id="rId14"/>
    <p:sldId id="291" r:id="rId15"/>
    <p:sldId id="290" r:id="rId16"/>
    <p:sldId id="292" r:id="rId17"/>
    <p:sldId id="307" r:id="rId18"/>
    <p:sldId id="308" r:id="rId19"/>
    <p:sldId id="275" r:id="rId20"/>
  </p:sldIdLst>
  <p:sldSz cx="9144000" cy="6858000" type="screen4x3"/>
  <p:notesSz cx="6797675" cy="9926638"/>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38"/>
    <a:srgbClr val="33433D"/>
    <a:srgbClr val="E400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51"/>
    <p:restoredTop sz="89189" autoAdjust="0"/>
  </p:normalViewPr>
  <p:slideViewPr>
    <p:cSldViewPr>
      <p:cViewPr varScale="1">
        <p:scale>
          <a:sx n="110" d="100"/>
          <a:sy n="110" d="100"/>
        </p:scale>
        <p:origin x="-160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F6D75-447B-4C62-BABD-7362BEAD5D80}" type="doc">
      <dgm:prSet loTypeId="urn:microsoft.com/office/officeart/2005/8/layout/hProcess10" loCatId="process" qsTypeId="urn:microsoft.com/office/officeart/2005/8/quickstyle/simple1#2" qsCatId="simple" csTypeId="urn:microsoft.com/office/officeart/2005/8/colors/accent1_2#2" csCatId="accent1" phldr="1"/>
      <dgm:spPr/>
      <dgm:t>
        <a:bodyPr/>
        <a:lstStyle/>
        <a:p>
          <a:endParaRPr lang="en-US"/>
        </a:p>
      </dgm:t>
    </dgm:pt>
    <dgm:pt modelId="{CFC54B6F-06F8-4BA1-B98B-5BC5A3EE8C19}">
      <dgm:prSet phldrT="[Text]" custT="1"/>
      <dgm:spPr>
        <a:solidFill>
          <a:schemeClr val="accent1">
            <a:lumMod val="40000"/>
            <a:lumOff val="60000"/>
          </a:schemeClr>
        </a:solidFill>
      </dgm:spPr>
      <dgm:t>
        <a:bodyPr/>
        <a:lstStyle/>
        <a:p>
          <a:r>
            <a:rPr lang="bg-BG" sz="1700" b="1" dirty="0" smtClean="0">
              <a:solidFill>
                <a:schemeClr val="tx1"/>
              </a:solidFill>
            </a:rPr>
            <a:t>Естония</a:t>
          </a:r>
          <a:endParaRPr lang="bg-BG" sz="1700" b="1" dirty="0">
            <a:solidFill>
              <a:schemeClr val="tx1"/>
            </a:solidFill>
          </a:endParaRPr>
        </a:p>
        <a:p>
          <a:r>
            <a:rPr lang="bg-BG" sz="1200" dirty="0">
              <a:solidFill>
                <a:schemeClr val="tx1"/>
              </a:solidFill>
            </a:rPr>
            <a:t>1 юли - 31 декември 2017</a:t>
          </a:r>
          <a:endParaRPr lang="en-US" sz="1200" dirty="0"/>
        </a:p>
      </dgm:t>
    </dgm:pt>
    <dgm:pt modelId="{89A61BDF-A063-49BD-A8B9-A25BEC17638B}" type="parTrans" cxnId="{974B80A5-1A25-4845-8F73-FE8B3C8607F3}">
      <dgm:prSet/>
      <dgm:spPr/>
      <dgm:t>
        <a:bodyPr/>
        <a:lstStyle/>
        <a:p>
          <a:endParaRPr lang="en-US"/>
        </a:p>
      </dgm:t>
    </dgm:pt>
    <dgm:pt modelId="{BF9AD364-455F-4D34-9200-79C4EFD5D1A3}" type="sibTrans" cxnId="{974B80A5-1A25-4845-8F73-FE8B3C8607F3}">
      <dgm:prSet/>
      <dgm:spPr/>
      <dgm:t>
        <a:bodyPr/>
        <a:lstStyle/>
        <a:p>
          <a:endParaRPr lang="en-US"/>
        </a:p>
      </dgm:t>
    </dgm:pt>
    <dgm:pt modelId="{FE8C5FE3-DEA1-4C81-A8A7-FC4461011693}">
      <dgm:prSet phldrT="[Text]" custT="1"/>
      <dgm:spPr>
        <a:solidFill>
          <a:schemeClr val="accent1">
            <a:lumMod val="40000"/>
            <a:lumOff val="60000"/>
          </a:schemeClr>
        </a:solidFill>
      </dgm:spPr>
      <dgm:t>
        <a:bodyPr/>
        <a:lstStyle/>
        <a:p>
          <a:r>
            <a:rPr lang="bg-BG" sz="1700" b="1" dirty="0">
              <a:solidFill>
                <a:schemeClr val="tx1"/>
              </a:solidFill>
            </a:rPr>
            <a:t>България</a:t>
          </a:r>
        </a:p>
        <a:p>
          <a:r>
            <a:rPr lang="bg-BG" sz="1200" dirty="0">
              <a:solidFill>
                <a:schemeClr val="tx1"/>
              </a:solidFill>
            </a:rPr>
            <a:t>1 януари - 30 юни 2018</a:t>
          </a:r>
          <a:endParaRPr lang="en-US" sz="1200" dirty="0"/>
        </a:p>
      </dgm:t>
    </dgm:pt>
    <dgm:pt modelId="{D190FE9C-C10C-40C6-892F-168343A0F9F7}" type="parTrans" cxnId="{BC1BC888-4498-4AE3-B798-DEE296FE81DC}">
      <dgm:prSet/>
      <dgm:spPr/>
      <dgm:t>
        <a:bodyPr/>
        <a:lstStyle/>
        <a:p>
          <a:endParaRPr lang="en-US"/>
        </a:p>
      </dgm:t>
    </dgm:pt>
    <dgm:pt modelId="{CB49E3FB-75F5-473B-98C4-5B7959F2FF05}" type="sibTrans" cxnId="{BC1BC888-4498-4AE3-B798-DEE296FE81DC}">
      <dgm:prSet/>
      <dgm:spPr/>
      <dgm:t>
        <a:bodyPr/>
        <a:lstStyle/>
        <a:p>
          <a:endParaRPr lang="en-US"/>
        </a:p>
      </dgm:t>
    </dgm:pt>
    <dgm:pt modelId="{28295824-04D8-49A6-B381-4B9728F3F3A0}">
      <dgm:prSet phldrT="[Text]" custT="1"/>
      <dgm:spPr>
        <a:solidFill>
          <a:schemeClr val="accent1">
            <a:lumMod val="40000"/>
            <a:lumOff val="60000"/>
          </a:schemeClr>
        </a:solidFill>
      </dgm:spPr>
      <dgm:t>
        <a:bodyPr/>
        <a:lstStyle/>
        <a:p>
          <a:r>
            <a:rPr lang="bg-BG" sz="1700" b="1" dirty="0">
              <a:solidFill>
                <a:schemeClr val="tx1"/>
              </a:solidFill>
            </a:rPr>
            <a:t>Австрия</a:t>
          </a:r>
        </a:p>
        <a:p>
          <a:r>
            <a:rPr lang="bg-BG" sz="1200" b="0" dirty="0">
              <a:solidFill>
                <a:schemeClr val="tx1"/>
              </a:solidFill>
            </a:rPr>
            <a:t>1 юли - 31 декември 2018</a:t>
          </a:r>
          <a:endParaRPr lang="en-US" sz="1200" b="0" dirty="0"/>
        </a:p>
      </dgm:t>
    </dgm:pt>
    <dgm:pt modelId="{A978AC06-9B88-44BA-8FE0-86531885D18A}" type="parTrans" cxnId="{3EE7FF88-F577-4082-BBFD-D1A29048DF78}">
      <dgm:prSet/>
      <dgm:spPr/>
      <dgm:t>
        <a:bodyPr/>
        <a:lstStyle/>
        <a:p>
          <a:endParaRPr lang="en-US"/>
        </a:p>
      </dgm:t>
    </dgm:pt>
    <dgm:pt modelId="{FDC6566A-5780-4229-BBA2-A701FC127A8B}" type="sibTrans" cxnId="{3EE7FF88-F577-4082-BBFD-D1A29048DF78}">
      <dgm:prSet/>
      <dgm:spPr/>
      <dgm:t>
        <a:bodyPr/>
        <a:lstStyle/>
        <a:p>
          <a:endParaRPr lang="en-US"/>
        </a:p>
      </dgm:t>
    </dgm:pt>
    <dgm:pt modelId="{725C5E54-E07E-42D8-B99F-F448E420F0F0}" type="pres">
      <dgm:prSet presAssocID="{F05F6D75-447B-4C62-BABD-7362BEAD5D80}" presName="Name0" presStyleCnt="0">
        <dgm:presLayoutVars>
          <dgm:dir/>
          <dgm:resizeHandles val="exact"/>
        </dgm:presLayoutVars>
      </dgm:prSet>
      <dgm:spPr/>
      <dgm:t>
        <a:bodyPr/>
        <a:lstStyle/>
        <a:p>
          <a:endParaRPr lang="en-US"/>
        </a:p>
      </dgm:t>
    </dgm:pt>
    <dgm:pt modelId="{8B6452C7-C51C-4B78-8D74-B4C0FE0B46BA}" type="pres">
      <dgm:prSet presAssocID="{CFC54B6F-06F8-4BA1-B98B-5BC5A3EE8C19}" presName="composite" presStyleCnt="0"/>
      <dgm:spPr/>
    </dgm:pt>
    <dgm:pt modelId="{884FF556-1B20-473A-97F7-197A9F3C6B2B}" type="pres">
      <dgm:prSet presAssocID="{CFC54B6F-06F8-4BA1-B98B-5BC5A3EE8C19}" presName="imagSh" presStyleLbl="bgImgPlace1" presStyleIdx="0" presStyleCnt="3"/>
      <dgm:spPr>
        <a:blipFill>
          <a:blip xmlns:r="http://schemas.openxmlformats.org/officeDocument/2006/relationships" r:embed="rId1" cstate="print">
            <a:extLst>
              <a:ext uri="{28A0092B-C50C-407E-A947-70E740481C1C}"/>
            </a:extLst>
          </a:blip>
          <a:srcRect/>
          <a:stretch>
            <a:fillRect l="-29000" r="-29000"/>
          </a:stretch>
        </a:blipFill>
        <a:ln>
          <a:solidFill>
            <a:schemeClr val="tx1"/>
          </a:solidFill>
        </a:ln>
      </dgm:spPr>
      <dgm:t>
        <a:bodyPr/>
        <a:lstStyle/>
        <a:p>
          <a:endParaRPr lang="en-US"/>
        </a:p>
      </dgm:t>
    </dgm:pt>
    <dgm:pt modelId="{BC19A93B-914F-495D-89DC-58992A9D762C}" type="pres">
      <dgm:prSet presAssocID="{CFC54B6F-06F8-4BA1-B98B-5BC5A3EE8C19}" presName="txNode" presStyleLbl="node1" presStyleIdx="0" presStyleCnt="3">
        <dgm:presLayoutVars>
          <dgm:bulletEnabled val="1"/>
        </dgm:presLayoutVars>
      </dgm:prSet>
      <dgm:spPr/>
      <dgm:t>
        <a:bodyPr/>
        <a:lstStyle/>
        <a:p>
          <a:endParaRPr lang="en-US"/>
        </a:p>
      </dgm:t>
    </dgm:pt>
    <dgm:pt modelId="{958FDFC8-2EF8-4977-8539-5F5BCF0B873F}" type="pres">
      <dgm:prSet presAssocID="{BF9AD364-455F-4D34-9200-79C4EFD5D1A3}" presName="sibTrans" presStyleLbl="sibTrans2D1" presStyleIdx="0" presStyleCnt="2"/>
      <dgm:spPr/>
      <dgm:t>
        <a:bodyPr/>
        <a:lstStyle/>
        <a:p>
          <a:endParaRPr lang="en-US"/>
        </a:p>
      </dgm:t>
    </dgm:pt>
    <dgm:pt modelId="{0D4ABD9C-32A1-484F-8162-F3C35B9A8209}" type="pres">
      <dgm:prSet presAssocID="{BF9AD364-455F-4D34-9200-79C4EFD5D1A3}" presName="connTx" presStyleLbl="sibTrans2D1" presStyleIdx="0" presStyleCnt="2"/>
      <dgm:spPr/>
      <dgm:t>
        <a:bodyPr/>
        <a:lstStyle/>
        <a:p>
          <a:endParaRPr lang="en-US"/>
        </a:p>
      </dgm:t>
    </dgm:pt>
    <dgm:pt modelId="{5204A2CE-EB45-4E13-B8B9-E4194C429792}" type="pres">
      <dgm:prSet presAssocID="{FE8C5FE3-DEA1-4C81-A8A7-FC4461011693}" presName="composite" presStyleCnt="0"/>
      <dgm:spPr/>
    </dgm:pt>
    <dgm:pt modelId="{3F4E9818-BD0E-4378-B0F6-8EBB916BB0AD}" type="pres">
      <dgm:prSet presAssocID="{FE8C5FE3-DEA1-4C81-A8A7-FC4461011693}" presName="imagSh" presStyleLbl="bgImgPlace1" presStyleIdx="1" presStyleCnt="3"/>
      <dgm:spPr>
        <a:blipFill>
          <a:blip xmlns:r="http://schemas.openxmlformats.org/officeDocument/2006/relationships" r:embed="rId2">
            <a:extLst>
              <a:ext uri="{28A0092B-C50C-407E-A947-70E740481C1C}"/>
            </a:extLst>
          </a:blip>
          <a:srcRect/>
          <a:stretch>
            <a:fillRect l="-24000" r="-24000"/>
          </a:stretch>
        </a:blipFill>
        <a:ln>
          <a:solidFill>
            <a:schemeClr val="tx1"/>
          </a:solidFill>
        </a:ln>
      </dgm:spPr>
    </dgm:pt>
    <dgm:pt modelId="{D4AC8D94-4983-4B6F-AAC8-40F756BD0E67}" type="pres">
      <dgm:prSet presAssocID="{FE8C5FE3-DEA1-4C81-A8A7-FC4461011693}" presName="txNode" presStyleLbl="node1" presStyleIdx="1" presStyleCnt="3">
        <dgm:presLayoutVars>
          <dgm:bulletEnabled val="1"/>
        </dgm:presLayoutVars>
      </dgm:prSet>
      <dgm:spPr/>
      <dgm:t>
        <a:bodyPr/>
        <a:lstStyle/>
        <a:p>
          <a:endParaRPr lang="en-US"/>
        </a:p>
      </dgm:t>
    </dgm:pt>
    <dgm:pt modelId="{2FB17D47-F0DA-40FB-A851-8544EFFE585F}" type="pres">
      <dgm:prSet presAssocID="{CB49E3FB-75F5-473B-98C4-5B7959F2FF05}" presName="sibTrans" presStyleLbl="sibTrans2D1" presStyleIdx="1" presStyleCnt="2"/>
      <dgm:spPr/>
      <dgm:t>
        <a:bodyPr/>
        <a:lstStyle/>
        <a:p>
          <a:endParaRPr lang="en-US"/>
        </a:p>
      </dgm:t>
    </dgm:pt>
    <dgm:pt modelId="{25B11E1B-5614-43AD-AE36-4520192FC18D}" type="pres">
      <dgm:prSet presAssocID="{CB49E3FB-75F5-473B-98C4-5B7959F2FF05}" presName="connTx" presStyleLbl="sibTrans2D1" presStyleIdx="1" presStyleCnt="2"/>
      <dgm:spPr/>
      <dgm:t>
        <a:bodyPr/>
        <a:lstStyle/>
        <a:p>
          <a:endParaRPr lang="en-US"/>
        </a:p>
      </dgm:t>
    </dgm:pt>
    <dgm:pt modelId="{57D6FF89-BAED-47D7-AB99-2B5DAAC92FD3}" type="pres">
      <dgm:prSet presAssocID="{28295824-04D8-49A6-B381-4B9728F3F3A0}" presName="composite" presStyleCnt="0"/>
      <dgm:spPr/>
    </dgm:pt>
    <dgm:pt modelId="{B66D755A-FFA4-47A0-8FC9-BE5CBECB8D22}" type="pres">
      <dgm:prSet presAssocID="{28295824-04D8-49A6-B381-4B9728F3F3A0}" presName="imagSh" presStyleLbl="bgImgPlace1" presStyleIdx="2" presStyleCnt="3"/>
      <dgm:spPr>
        <a:blipFill>
          <a:blip xmlns:r="http://schemas.openxmlformats.org/officeDocument/2006/relationships" r:embed="rId3">
            <a:extLst>
              <a:ext uri="{28A0092B-C50C-407E-A947-70E740481C1C}"/>
            </a:extLst>
          </a:blip>
          <a:srcRect/>
          <a:stretch>
            <a:fillRect l="-25000" r="-25000"/>
          </a:stretch>
        </a:blipFill>
        <a:ln>
          <a:solidFill>
            <a:schemeClr val="tx1"/>
          </a:solidFill>
        </a:ln>
      </dgm:spPr>
    </dgm:pt>
    <dgm:pt modelId="{094336C4-F532-4926-9F91-216DE394621A}" type="pres">
      <dgm:prSet presAssocID="{28295824-04D8-49A6-B381-4B9728F3F3A0}" presName="txNode" presStyleLbl="node1" presStyleIdx="2" presStyleCnt="3">
        <dgm:presLayoutVars>
          <dgm:bulletEnabled val="1"/>
        </dgm:presLayoutVars>
      </dgm:prSet>
      <dgm:spPr/>
      <dgm:t>
        <a:bodyPr/>
        <a:lstStyle/>
        <a:p>
          <a:endParaRPr lang="en-US"/>
        </a:p>
      </dgm:t>
    </dgm:pt>
  </dgm:ptLst>
  <dgm:cxnLst>
    <dgm:cxn modelId="{42B8CD29-20FC-4D08-BCE0-1A35C1912B27}" type="presOf" srcId="{BF9AD364-455F-4D34-9200-79C4EFD5D1A3}" destId="{0D4ABD9C-32A1-484F-8162-F3C35B9A8209}" srcOrd="1" destOrd="0" presId="urn:microsoft.com/office/officeart/2005/8/layout/hProcess10"/>
    <dgm:cxn modelId="{258B88C2-E121-49F1-89FB-BFF7F4F154EF}" type="presOf" srcId="{CB49E3FB-75F5-473B-98C4-5B7959F2FF05}" destId="{25B11E1B-5614-43AD-AE36-4520192FC18D}" srcOrd="1" destOrd="0" presId="urn:microsoft.com/office/officeart/2005/8/layout/hProcess10"/>
    <dgm:cxn modelId="{BC1BC888-4498-4AE3-B798-DEE296FE81DC}" srcId="{F05F6D75-447B-4C62-BABD-7362BEAD5D80}" destId="{FE8C5FE3-DEA1-4C81-A8A7-FC4461011693}" srcOrd="1" destOrd="0" parTransId="{D190FE9C-C10C-40C6-892F-168343A0F9F7}" sibTransId="{CB49E3FB-75F5-473B-98C4-5B7959F2FF05}"/>
    <dgm:cxn modelId="{3EE7FF88-F577-4082-BBFD-D1A29048DF78}" srcId="{F05F6D75-447B-4C62-BABD-7362BEAD5D80}" destId="{28295824-04D8-49A6-B381-4B9728F3F3A0}" srcOrd="2" destOrd="0" parTransId="{A978AC06-9B88-44BA-8FE0-86531885D18A}" sibTransId="{FDC6566A-5780-4229-BBA2-A701FC127A8B}"/>
    <dgm:cxn modelId="{769CD13B-C35F-49E0-86BE-35B0C2C55D0D}" type="presOf" srcId="{BF9AD364-455F-4D34-9200-79C4EFD5D1A3}" destId="{958FDFC8-2EF8-4977-8539-5F5BCF0B873F}" srcOrd="0" destOrd="0" presId="urn:microsoft.com/office/officeart/2005/8/layout/hProcess10"/>
    <dgm:cxn modelId="{FE05BD83-3280-43A1-8E02-8EDCDC61D32F}" type="presOf" srcId="{F05F6D75-447B-4C62-BABD-7362BEAD5D80}" destId="{725C5E54-E07E-42D8-B99F-F448E420F0F0}" srcOrd="0" destOrd="0" presId="urn:microsoft.com/office/officeart/2005/8/layout/hProcess10"/>
    <dgm:cxn modelId="{974B80A5-1A25-4845-8F73-FE8B3C8607F3}" srcId="{F05F6D75-447B-4C62-BABD-7362BEAD5D80}" destId="{CFC54B6F-06F8-4BA1-B98B-5BC5A3EE8C19}" srcOrd="0" destOrd="0" parTransId="{89A61BDF-A063-49BD-A8B9-A25BEC17638B}" sibTransId="{BF9AD364-455F-4D34-9200-79C4EFD5D1A3}"/>
    <dgm:cxn modelId="{25CA3199-DCB1-4D06-8034-353900D67A51}" type="presOf" srcId="{CFC54B6F-06F8-4BA1-B98B-5BC5A3EE8C19}" destId="{BC19A93B-914F-495D-89DC-58992A9D762C}" srcOrd="0" destOrd="0" presId="urn:microsoft.com/office/officeart/2005/8/layout/hProcess10"/>
    <dgm:cxn modelId="{6C699356-4329-458C-9CD1-AC1751D84B87}" type="presOf" srcId="{FE8C5FE3-DEA1-4C81-A8A7-FC4461011693}" destId="{D4AC8D94-4983-4B6F-AAC8-40F756BD0E67}" srcOrd="0" destOrd="0" presId="urn:microsoft.com/office/officeart/2005/8/layout/hProcess10"/>
    <dgm:cxn modelId="{9EACF490-43E6-4906-A48E-3608AF79EBB4}" type="presOf" srcId="{CB49E3FB-75F5-473B-98C4-5B7959F2FF05}" destId="{2FB17D47-F0DA-40FB-A851-8544EFFE585F}" srcOrd="0" destOrd="0" presId="urn:microsoft.com/office/officeart/2005/8/layout/hProcess10"/>
    <dgm:cxn modelId="{39AD3730-68DE-44C2-B43A-61D1712069CD}" type="presOf" srcId="{28295824-04D8-49A6-B381-4B9728F3F3A0}" destId="{094336C4-F532-4926-9F91-216DE394621A}" srcOrd="0" destOrd="0" presId="urn:microsoft.com/office/officeart/2005/8/layout/hProcess10"/>
    <dgm:cxn modelId="{00922A76-FFE7-4DE0-9F41-DA27D401231B}" type="presParOf" srcId="{725C5E54-E07E-42D8-B99F-F448E420F0F0}" destId="{8B6452C7-C51C-4B78-8D74-B4C0FE0B46BA}" srcOrd="0" destOrd="0" presId="urn:microsoft.com/office/officeart/2005/8/layout/hProcess10"/>
    <dgm:cxn modelId="{0464251B-3389-4C48-9DB5-8468F1B291F2}" type="presParOf" srcId="{8B6452C7-C51C-4B78-8D74-B4C0FE0B46BA}" destId="{884FF556-1B20-473A-97F7-197A9F3C6B2B}" srcOrd="0" destOrd="0" presId="urn:microsoft.com/office/officeart/2005/8/layout/hProcess10"/>
    <dgm:cxn modelId="{8AD52598-4EB2-4954-A006-57A9106B5591}" type="presParOf" srcId="{8B6452C7-C51C-4B78-8D74-B4C0FE0B46BA}" destId="{BC19A93B-914F-495D-89DC-58992A9D762C}" srcOrd="1" destOrd="0" presId="urn:microsoft.com/office/officeart/2005/8/layout/hProcess10"/>
    <dgm:cxn modelId="{E29B2C68-413B-42AA-B17D-205FE2F9D267}" type="presParOf" srcId="{725C5E54-E07E-42D8-B99F-F448E420F0F0}" destId="{958FDFC8-2EF8-4977-8539-5F5BCF0B873F}" srcOrd="1" destOrd="0" presId="urn:microsoft.com/office/officeart/2005/8/layout/hProcess10"/>
    <dgm:cxn modelId="{CBF650CC-FBC7-4322-BD0D-89D70C770EB8}" type="presParOf" srcId="{958FDFC8-2EF8-4977-8539-5F5BCF0B873F}" destId="{0D4ABD9C-32A1-484F-8162-F3C35B9A8209}" srcOrd="0" destOrd="0" presId="urn:microsoft.com/office/officeart/2005/8/layout/hProcess10"/>
    <dgm:cxn modelId="{94C496E2-5A78-462C-A66B-35AC1AA4B490}" type="presParOf" srcId="{725C5E54-E07E-42D8-B99F-F448E420F0F0}" destId="{5204A2CE-EB45-4E13-B8B9-E4194C429792}" srcOrd="2" destOrd="0" presId="urn:microsoft.com/office/officeart/2005/8/layout/hProcess10"/>
    <dgm:cxn modelId="{4D56BF0B-4A7A-4447-B5DF-6028A453C65C}" type="presParOf" srcId="{5204A2CE-EB45-4E13-B8B9-E4194C429792}" destId="{3F4E9818-BD0E-4378-B0F6-8EBB916BB0AD}" srcOrd="0" destOrd="0" presId="urn:microsoft.com/office/officeart/2005/8/layout/hProcess10"/>
    <dgm:cxn modelId="{AEAD094A-146F-4646-9062-D275F232079F}" type="presParOf" srcId="{5204A2CE-EB45-4E13-B8B9-E4194C429792}" destId="{D4AC8D94-4983-4B6F-AAC8-40F756BD0E67}" srcOrd="1" destOrd="0" presId="urn:microsoft.com/office/officeart/2005/8/layout/hProcess10"/>
    <dgm:cxn modelId="{25F22697-FB04-488C-B2BC-A9385DAFD63E}" type="presParOf" srcId="{725C5E54-E07E-42D8-B99F-F448E420F0F0}" destId="{2FB17D47-F0DA-40FB-A851-8544EFFE585F}" srcOrd="3" destOrd="0" presId="urn:microsoft.com/office/officeart/2005/8/layout/hProcess10"/>
    <dgm:cxn modelId="{F1097254-C562-47B7-B03C-C5143CF44C71}" type="presParOf" srcId="{2FB17D47-F0DA-40FB-A851-8544EFFE585F}" destId="{25B11E1B-5614-43AD-AE36-4520192FC18D}" srcOrd="0" destOrd="0" presId="urn:microsoft.com/office/officeart/2005/8/layout/hProcess10"/>
    <dgm:cxn modelId="{9A04FE85-7539-4755-A87E-D33622D69AD1}" type="presParOf" srcId="{725C5E54-E07E-42D8-B99F-F448E420F0F0}" destId="{57D6FF89-BAED-47D7-AB99-2B5DAAC92FD3}" srcOrd="4" destOrd="0" presId="urn:microsoft.com/office/officeart/2005/8/layout/hProcess10"/>
    <dgm:cxn modelId="{AB334321-EA02-4F0C-B4FA-D7BE33F49035}" type="presParOf" srcId="{57D6FF89-BAED-47D7-AB99-2B5DAAC92FD3}" destId="{B66D755A-FFA4-47A0-8FC9-BE5CBECB8D22}" srcOrd="0" destOrd="0" presId="urn:microsoft.com/office/officeart/2005/8/layout/hProcess10"/>
    <dgm:cxn modelId="{DE89898E-DD6B-4D0E-AA8A-F210B53331DB}" type="presParOf" srcId="{57D6FF89-BAED-47D7-AB99-2B5DAAC92FD3}" destId="{094336C4-F532-4926-9F91-216DE394621A}" srcOrd="1" destOrd="0" presId="urn:microsoft.com/office/officeart/2005/8/layout/hProcess10"/>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bg-BG"/>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DF729FD-0E3B-40ED-80F4-4AAF90F5BA78}" type="datetimeFigureOut">
              <a:rPr lang="bg-BG"/>
              <a:pPr>
                <a:defRPr/>
              </a:pPr>
              <a:t>24.10.2017 г.</a:t>
            </a:fld>
            <a:endParaRPr lang="bg-BG"/>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bg-BG"/>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A6EF93-DFD7-42E4-B30C-83D8D9598F70}" type="slidenum">
              <a:rPr lang="bg-BG"/>
              <a:pPr>
                <a:defRPr/>
              </a:pPr>
              <a:t>‹#›</a:t>
            </a:fld>
            <a:endParaRPr 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2B1B7B-36CE-4F68-8184-63FFAE87D2B8}" type="datetimeFigureOut">
              <a:rPr lang="en-US"/>
              <a:pPr>
                <a:defRPr/>
              </a:pPr>
              <a:t>10/24/2017</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69BA1B6-1D5B-4968-AFDE-1542D10BEE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9EEA6845-EDA8-4314-BEDF-7456DAAE95C5}" type="datetimeFigureOut">
              <a:rPr lang="bg-BG"/>
              <a:pPr>
                <a:defRPr/>
              </a:pPr>
              <a:t>24.10.2017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F6CF6C4E-E819-445C-9653-9D03122422BB}"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69242532-A8A8-402D-A141-E822366A6585}" type="datetimeFigureOut">
              <a:rPr lang="bg-BG"/>
              <a:pPr>
                <a:defRPr/>
              </a:pPr>
              <a:t>24.10.2017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3F4F25D7-FB11-4CD2-9DF4-955BAFB1C1EB}"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93F73407-AFB4-4AC4-B976-1E6C8DA55DB4}" type="datetimeFigureOut">
              <a:rPr lang="bg-BG"/>
              <a:pPr>
                <a:defRPr/>
              </a:pPr>
              <a:t>24.10.2017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8A7DFF91-F7D6-4402-AF4B-2852E65996AD}" type="slidenum">
              <a:rPr lang="bg-BG"/>
              <a:pPr>
                <a:defRPr/>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5927EA9A-22C6-4FE9-BE09-291A25029A26}" type="datetimeFigureOut">
              <a:rPr lang="en-GB"/>
              <a:pPr>
                <a:defRPr/>
              </a:pPr>
              <a:t>24/10/2017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511175" y="3244850"/>
            <a:ext cx="585788" cy="365125"/>
          </a:xfrm>
        </p:spPr>
        <p:txBody>
          <a:bodyPr/>
          <a:lstStyle>
            <a:lvl1pPr>
              <a:defRPr/>
            </a:lvl1pPr>
          </a:lstStyle>
          <a:p>
            <a:pPr>
              <a:defRPr/>
            </a:pPr>
            <a:fld id="{2966D0F8-F24F-45F0-9A25-8E0CB560F184}" type="slidenum">
              <a:rPr lang="en-GB" altLang="bg-BG"/>
              <a:pPr>
                <a:defRPr/>
              </a:pPr>
              <a:t>‹#›</a:t>
            </a:fld>
            <a:endParaRPr lang="en-GB" alt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217B2B6C-D3E0-4C40-AA2D-ED390A50F401}" type="datetimeFigureOut">
              <a:rPr lang="bg-BG"/>
              <a:pPr>
                <a:defRPr/>
              </a:pPr>
              <a:t>24.10.2017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7788AD2C-00D1-4EBF-A108-58CA987B1153}"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bg-BG"/>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7BAE09A2-D9E8-4878-910F-5055DD2E14D2}" type="datetimeFigureOut">
              <a:rPr lang="bg-BG"/>
              <a:pPr>
                <a:defRPr/>
              </a:pPr>
              <a:t>24.10.2017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4CC965C9-AE7C-4C42-88CA-E9C0ABFBEEB3}"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E1C4F61C-7ED5-4B08-A7CA-3942A32FE1F8}" type="datetimeFigureOut">
              <a:rPr lang="bg-BG"/>
              <a:pPr>
                <a:defRPr/>
              </a:pPr>
              <a:t>24.10.2017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CAF89A2B-DA3E-4F95-9438-C76664DC997B}"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2A6A9A90-89F6-4DBF-B9D9-2C4BE792BB45}" type="datetimeFigureOut">
              <a:rPr lang="bg-BG"/>
              <a:pPr>
                <a:defRPr/>
              </a:pPr>
              <a:t>24.10.2017 г.</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866BD2E0-818C-451D-9E63-22A32C21C06C}"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99B35857-F245-40C6-AA7A-640778D35CE0}" type="datetimeFigureOut">
              <a:rPr lang="bg-BG"/>
              <a:pPr>
                <a:defRPr/>
              </a:pPr>
              <a:t>24.10.2017 г.</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7C9C60EA-C103-4A98-9DED-3D17BF8190E9}"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DA3456-3E68-408A-808E-1C85BA7BEA30}" type="datetimeFigureOut">
              <a:rPr lang="bg-BG"/>
              <a:pPr>
                <a:defRPr/>
              </a:pPr>
              <a:t>24.10.2017 г.</a:t>
            </a:fld>
            <a:endParaRPr lang="bg-BG"/>
          </a:p>
        </p:txBody>
      </p:sp>
      <p:sp>
        <p:nvSpPr>
          <p:cNvPr id="3" name="Footer Placeholder 4"/>
          <p:cNvSpPr>
            <a:spLocks noGrp="1"/>
          </p:cNvSpPr>
          <p:nvPr>
            <p:ph type="ftr" sz="quarter" idx="11"/>
          </p:nvPr>
        </p:nvSpPr>
        <p:spPr/>
        <p:txBody>
          <a:bodyPr/>
          <a:lstStyle>
            <a:lvl1pPr>
              <a:defRPr/>
            </a:lvl1pPr>
          </a:lstStyle>
          <a:p>
            <a:pPr>
              <a:defRPr/>
            </a:pPr>
            <a:endParaRPr lang="bg-BG"/>
          </a:p>
        </p:txBody>
      </p:sp>
      <p:sp>
        <p:nvSpPr>
          <p:cNvPr id="4" name="Slide Number Placeholder 5"/>
          <p:cNvSpPr>
            <a:spLocks noGrp="1"/>
          </p:cNvSpPr>
          <p:nvPr>
            <p:ph type="sldNum" sz="quarter" idx="12"/>
          </p:nvPr>
        </p:nvSpPr>
        <p:spPr/>
        <p:txBody>
          <a:bodyPr/>
          <a:lstStyle>
            <a:lvl1pPr>
              <a:defRPr/>
            </a:lvl1pPr>
          </a:lstStyle>
          <a:p>
            <a:pPr>
              <a:defRPr/>
            </a:pPr>
            <a:fld id="{B3DFCE7C-C966-44BA-B175-33B8AD8770F3}"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bg-BG"/>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6A9CE23-AE61-42E0-9684-5AFDCC1ADB96}" type="datetimeFigureOut">
              <a:rPr lang="bg-BG"/>
              <a:pPr>
                <a:defRPr/>
              </a:pPr>
              <a:t>24.10.2017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E871F832-99FA-4955-834D-B70EEE084B07}"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bg-BG"/>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bg-BG"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DC02CED-00B2-41EC-AADF-D8DCB5227776}" type="datetimeFigureOut">
              <a:rPr lang="bg-BG"/>
              <a:pPr>
                <a:defRPr/>
              </a:pPr>
              <a:t>24.10.2017 г.</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0C6045FE-DFDC-40ED-BC54-160FEF6E3529}"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fld id="{8A942CAF-BBC3-480E-A3F0-E70865C70206}" type="datetimeFigureOut">
              <a:rPr lang="bg-BG"/>
              <a:pPr>
                <a:defRPr/>
              </a:pPr>
              <a:t>24.10.2017 г.</a:t>
            </a:fld>
            <a:endParaRPr lang="bg-BG"/>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bg-BG"/>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D2D597A6-6FE0-4EC3-AD03-84ECC2BA339A}"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5" name="Title 3"/>
          <p:cNvSpPr txBox="1">
            <a:spLocks/>
          </p:cNvSpPr>
          <p:nvPr/>
        </p:nvSpPr>
        <p:spPr>
          <a:xfrm>
            <a:off x="179388" y="4062413"/>
            <a:ext cx="9698037" cy="1817687"/>
          </a:xfrm>
          <a:prstGeom prst="rect">
            <a:avLst/>
          </a:prstGeom>
        </p:spPr>
        <p:txBody>
          <a:bodyPr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lnSpc>
                <a:spcPct val="150000"/>
              </a:lnSpc>
              <a:spcBef>
                <a:spcPts val="0"/>
              </a:spcBef>
              <a:spcAft>
                <a:spcPts val="0"/>
              </a:spcAft>
              <a:defRPr/>
            </a:pPr>
            <a:endParaRPr lang="bg-BG" dirty="0">
              <a:solidFill>
                <a:schemeClr val="accent2">
                  <a:lumMod val="75000"/>
                </a:schemeClr>
              </a:solidFill>
            </a:endParaRPr>
          </a:p>
        </p:txBody>
      </p:sp>
      <p:sp>
        <p:nvSpPr>
          <p:cNvPr id="6" name="Title 5"/>
          <p:cNvSpPr>
            <a:spLocks noGrp="1"/>
          </p:cNvSpPr>
          <p:nvPr>
            <p:ph type="ctrTitle"/>
          </p:nvPr>
        </p:nvSpPr>
        <p:spPr>
          <a:xfrm>
            <a:off x="1258888" y="1973263"/>
            <a:ext cx="6842125" cy="1376362"/>
          </a:xfrm>
        </p:spPr>
        <p:txBody>
          <a:bodyPr rtlCol="0">
            <a:normAutofit fontScale="90000"/>
          </a:bodyPr>
          <a:lstStyle/>
          <a:p>
            <a:pPr eaLnBrk="1" fontAlgn="auto" hangingPunct="1">
              <a:spcAft>
                <a:spcPts val="0"/>
              </a:spcAft>
              <a:defRPr/>
            </a:pPr>
            <a:r>
              <a:rPr lang="bg-BG" dirty="0" smtClean="0"/>
              <a:t/>
            </a:r>
            <a:br>
              <a:rPr lang="bg-BG" dirty="0" smtClean="0"/>
            </a:br>
            <a:r>
              <a:rPr lang="bg-BG" dirty="0"/>
              <a:t/>
            </a:r>
            <a:br>
              <a:rPr lang="bg-BG" dirty="0"/>
            </a:br>
            <a:r>
              <a:rPr lang="bg-BG" dirty="0" smtClean="0"/>
              <a:t/>
            </a:r>
            <a:br>
              <a:rPr lang="bg-BG" dirty="0" smtClean="0"/>
            </a:br>
            <a:r>
              <a:rPr lang="bg-BG" dirty="0"/>
              <a:t/>
            </a:r>
            <a:br>
              <a:rPr lang="bg-BG" dirty="0"/>
            </a:br>
            <a:r>
              <a:rPr lang="bg-BG" dirty="0" smtClean="0"/>
              <a:t/>
            </a:r>
            <a:br>
              <a:rPr lang="bg-BG" dirty="0" smtClean="0"/>
            </a:br>
            <a:r>
              <a:rPr lang="bg-BG" dirty="0"/>
              <a:t/>
            </a:r>
            <a:br>
              <a:rPr lang="bg-BG" dirty="0"/>
            </a:br>
            <a:r>
              <a:rPr lang="bg-BG" sz="3300" b="1" dirty="0" smtClean="0">
                <a:latin typeface="+mn-lt"/>
              </a:rPr>
              <a:t>Съединението прави силата</a:t>
            </a:r>
            <a:br>
              <a:rPr lang="bg-BG" sz="3300" b="1" dirty="0" smtClean="0">
                <a:latin typeface="+mn-lt"/>
              </a:rPr>
            </a:br>
            <a:r>
              <a:rPr lang="en-US" sz="3300" b="1" dirty="0" smtClean="0">
                <a:latin typeface="+mn-lt"/>
              </a:rPr>
              <a:t>United We Stand Strong</a:t>
            </a:r>
            <a:br>
              <a:rPr lang="en-US" sz="3300" b="1" dirty="0" smtClean="0">
                <a:latin typeface="+mn-lt"/>
              </a:rPr>
            </a:br>
            <a:r>
              <a:rPr lang="en-US" sz="3300" dirty="0" smtClean="0">
                <a:latin typeface="+mn-lt"/>
              </a:rPr>
              <a:t> </a:t>
            </a:r>
            <a:r>
              <a:rPr lang="bg-BG" sz="3300" dirty="0" smtClean="0">
                <a:latin typeface="+mn-lt"/>
              </a:rPr>
              <a:t>Девиз на Българското председателство</a:t>
            </a:r>
            <a:endParaRPr lang="bg-BG" sz="3300" dirty="0">
              <a:latin typeface="+mn-lt"/>
            </a:endParaRPr>
          </a:p>
        </p:txBody>
      </p:sp>
      <p:pic>
        <p:nvPicPr>
          <p:cNvPr id="16388" name="Content Placeholder 5"/>
          <p:cNvPicPr>
            <a:picLocks noChangeAspect="1"/>
          </p:cNvPicPr>
          <p:nvPr/>
        </p:nvPicPr>
        <p:blipFill>
          <a:blip r:embed="rId3"/>
          <a:srcRect/>
          <a:stretch>
            <a:fillRect/>
          </a:stretch>
        </p:blipFill>
        <p:spPr bwMode="auto">
          <a:xfrm>
            <a:off x="1979613" y="3640138"/>
            <a:ext cx="4892675" cy="321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0" y="260350"/>
            <a:ext cx="8569325" cy="1296988"/>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5603" name="Rectangle 4"/>
          <p:cNvSpPr>
            <a:spLocks noChangeArrowheads="1"/>
          </p:cNvSpPr>
          <p:nvPr/>
        </p:nvSpPr>
        <p:spPr bwMode="auto">
          <a:xfrm>
            <a:off x="468313" y="2446338"/>
            <a:ext cx="5668962" cy="3724275"/>
          </a:xfrm>
          <a:prstGeom prst="rect">
            <a:avLst/>
          </a:prstGeom>
          <a:noFill/>
          <a:ln w="9525">
            <a:noFill/>
            <a:miter lim="800000"/>
            <a:headEnd/>
            <a:tailEnd/>
          </a:ln>
        </p:spPr>
        <p:txBody>
          <a:bodyPr>
            <a:spAutoFit/>
          </a:bodyPr>
          <a:lstStyle/>
          <a:p>
            <a:pPr algn="just"/>
            <a:r>
              <a:rPr lang="ru-RU">
                <a:solidFill>
                  <a:srgbClr val="33433D"/>
                </a:solidFill>
                <a:latin typeface="Calibri" pitchFamily="34" charset="0"/>
              </a:rPr>
              <a:t>С понятието </a:t>
            </a:r>
            <a:r>
              <a:rPr lang="ru-RU" b="1">
                <a:solidFill>
                  <a:srgbClr val="009638"/>
                </a:solidFill>
                <a:latin typeface="Calibri" pitchFamily="34" charset="0"/>
              </a:rPr>
              <a:t>председателство на Съвета на ЕС </a:t>
            </a:r>
            <a:r>
              <a:rPr lang="ru-RU">
                <a:solidFill>
                  <a:srgbClr val="33433D"/>
                </a:solidFill>
                <a:latin typeface="Calibri" pitchFamily="34" charset="0"/>
              </a:rPr>
              <a:t>се обозначава поемането от страна-член на ЕС на </a:t>
            </a:r>
            <a:r>
              <a:rPr lang="ru-RU" b="1">
                <a:solidFill>
                  <a:srgbClr val="009638"/>
                </a:solidFill>
                <a:latin typeface="Calibri" pitchFamily="34" charset="0"/>
              </a:rPr>
              <a:t>отговорността за общите решения </a:t>
            </a:r>
            <a:r>
              <a:rPr lang="ru-RU">
                <a:solidFill>
                  <a:srgbClr val="33433D"/>
                </a:solidFill>
                <a:latin typeface="Calibri" pitchFamily="34" charset="0"/>
              </a:rPr>
              <a:t>на Съвета на Европейския съюз  във всички аспекти от неговата работа. </a:t>
            </a:r>
          </a:p>
          <a:p>
            <a:pPr algn="just"/>
            <a:endParaRPr lang="ru-RU">
              <a:solidFill>
                <a:srgbClr val="33433D"/>
              </a:solidFill>
              <a:latin typeface="Calibri" pitchFamily="34" charset="0"/>
            </a:endParaRPr>
          </a:p>
          <a:p>
            <a:pPr algn="just"/>
            <a:r>
              <a:rPr lang="ru-RU">
                <a:solidFill>
                  <a:srgbClr val="33433D"/>
                </a:solidFill>
                <a:latin typeface="Calibri" pitchFamily="34" charset="0"/>
              </a:rPr>
              <a:t>То се сменя на </a:t>
            </a:r>
            <a:r>
              <a:rPr lang="ru-RU" b="1">
                <a:solidFill>
                  <a:srgbClr val="009638"/>
                </a:solidFill>
                <a:latin typeface="Calibri" pitchFamily="34" charset="0"/>
              </a:rPr>
              <a:t>ротационен принцип </a:t>
            </a:r>
            <a:r>
              <a:rPr lang="ru-RU">
                <a:solidFill>
                  <a:srgbClr val="33433D"/>
                </a:solidFill>
                <a:latin typeface="Calibri" pitchFamily="34" charset="0"/>
              </a:rPr>
              <a:t>между държавите членки на ЕС на </a:t>
            </a:r>
            <a:r>
              <a:rPr lang="ru-RU" b="1">
                <a:solidFill>
                  <a:srgbClr val="009638"/>
                </a:solidFill>
                <a:latin typeface="Calibri" pitchFamily="34" charset="0"/>
              </a:rPr>
              <a:t>всеки шест месеца</a:t>
            </a:r>
            <a:r>
              <a:rPr lang="ru-RU">
                <a:solidFill>
                  <a:srgbClr val="009638"/>
                </a:solidFill>
                <a:latin typeface="Calibri" pitchFamily="34" charset="0"/>
              </a:rPr>
              <a:t>.</a:t>
            </a:r>
          </a:p>
          <a:p>
            <a:pPr algn="just"/>
            <a:endParaRPr lang="ru-RU">
              <a:solidFill>
                <a:srgbClr val="33433D"/>
              </a:solidFill>
              <a:latin typeface="Calibri" pitchFamily="34" charset="0"/>
            </a:endParaRPr>
          </a:p>
          <a:p>
            <a:pPr algn="just"/>
            <a:r>
              <a:rPr lang="ru-RU">
                <a:solidFill>
                  <a:srgbClr val="33433D"/>
                </a:solidFill>
                <a:latin typeface="Calibri" pitchFamily="34" charset="0"/>
              </a:rPr>
              <a:t>Ротационното председателство играе съществена роля и притежава </a:t>
            </a:r>
            <a:r>
              <a:rPr lang="ru-RU" b="1">
                <a:solidFill>
                  <a:srgbClr val="009638"/>
                </a:solidFill>
                <a:latin typeface="Calibri" pitchFamily="34" charset="0"/>
              </a:rPr>
              <a:t>редица инструменти</a:t>
            </a:r>
            <a:r>
              <a:rPr lang="ru-RU">
                <a:solidFill>
                  <a:srgbClr val="33433D"/>
                </a:solidFill>
                <a:latin typeface="Calibri" pitchFamily="34" charset="0"/>
              </a:rPr>
              <a:t>, с които при добра организация е способно да оказва влияние в процеса на вземане на решения</a:t>
            </a:r>
            <a:r>
              <a:rPr lang="ru-RU" sz="2000">
                <a:solidFill>
                  <a:srgbClr val="33433D"/>
                </a:solidFill>
                <a:latin typeface="Calibri" pitchFamily="34" charset="0"/>
              </a:rPr>
              <a:t>.</a:t>
            </a:r>
          </a:p>
        </p:txBody>
      </p:sp>
      <p:pic>
        <p:nvPicPr>
          <p:cNvPr id="25604" name="Picture 2"/>
          <p:cNvPicPr>
            <a:picLocks noChangeAspect="1"/>
          </p:cNvPicPr>
          <p:nvPr/>
        </p:nvPicPr>
        <p:blipFill>
          <a:blip r:embed="rId3"/>
          <a:srcRect/>
          <a:stretch>
            <a:fillRect/>
          </a:stretch>
        </p:blipFill>
        <p:spPr bwMode="auto">
          <a:xfrm>
            <a:off x="6264275" y="2814638"/>
            <a:ext cx="2879725" cy="1744662"/>
          </a:xfrm>
          <a:prstGeom prst="rect">
            <a:avLst/>
          </a:prstGeom>
          <a:noFill/>
          <a:ln w="9525">
            <a:noFill/>
            <a:miter lim="800000"/>
            <a:headEnd/>
            <a:tailEnd/>
          </a:ln>
        </p:spPr>
      </p:pic>
      <p:sp>
        <p:nvSpPr>
          <p:cNvPr id="25605" name="TextBox 7"/>
          <p:cNvSpPr txBox="1">
            <a:spLocks noChangeArrowheads="1"/>
          </p:cNvSpPr>
          <p:nvPr/>
        </p:nvSpPr>
        <p:spPr bwMode="auto">
          <a:xfrm>
            <a:off x="234950" y="1695450"/>
            <a:ext cx="8367713" cy="461963"/>
          </a:xfrm>
          <a:prstGeom prst="rect">
            <a:avLst/>
          </a:prstGeom>
          <a:noFill/>
          <a:ln w="9525">
            <a:noFill/>
            <a:miter lim="800000"/>
            <a:headEnd/>
            <a:tailEnd/>
          </a:ln>
        </p:spPr>
        <p:txBody>
          <a:bodyPr>
            <a:spAutoFit/>
          </a:bodyPr>
          <a:lstStyle/>
          <a:p>
            <a:pPr algn="ctr"/>
            <a:r>
              <a:rPr lang="bg-BG" sz="2400">
                <a:latin typeface="Calibri" pitchFamily="34" charset="0"/>
              </a:rPr>
              <a:t>КАКВО ПРЕДСТАВЛЯВА РОТАЦИОННОТО ПРЕДСЕДАТЕЛСТВО?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6627" name="Rectangle 5"/>
          <p:cNvSpPr>
            <a:spLocks noChangeArrowheads="1"/>
          </p:cNvSpPr>
          <p:nvPr/>
        </p:nvSpPr>
        <p:spPr bwMode="auto">
          <a:xfrm>
            <a:off x="217488" y="2349500"/>
            <a:ext cx="8208962" cy="2530475"/>
          </a:xfrm>
          <a:prstGeom prst="rect">
            <a:avLst/>
          </a:prstGeom>
          <a:noFill/>
          <a:ln w="9525">
            <a:noFill/>
            <a:miter lim="800000"/>
            <a:headEnd/>
            <a:tailEnd/>
          </a:ln>
        </p:spPr>
        <p:txBody>
          <a:bodyPr>
            <a:spAutoFit/>
          </a:bodyPr>
          <a:lstStyle/>
          <a:p>
            <a:pPr algn="just"/>
            <a:r>
              <a:rPr lang="ru-RU" sz="2000">
                <a:solidFill>
                  <a:srgbClr val="33433D"/>
                </a:solidFill>
                <a:latin typeface="Calibri" pitchFamily="34" charset="0"/>
              </a:rPr>
              <a:t>Държавите членки, които изпълняват председателството, работят в тясно сътрудничество в групи от по 3 държави - членки, наречени </a:t>
            </a:r>
            <a:r>
              <a:rPr lang="ru-RU" sz="2000" b="1">
                <a:solidFill>
                  <a:srgbClr val="009638"/>
                </a:solidFill>
                <a:latin typeface="Calibri" pitchFamily="34" charset="0"/>
              </a:rPr>
              <a:t>„тройка“</a:t>
            </a:r>
            <a:r>
              <a:rPr lang="ru-RU" sz="2000" b="1">
                <a:solidFill>
                  <a:srgbClr val="33433D"/>
                </a:solidFill>
                <a:latin typeface="Calibri" pitchFamily="34" charset="0"/>
              </a:rPr>
              <a:t>.</a:t>
            </a:r>
          </a:p>
          <a:p>
            <a:pPr algn="just"/>
            <a:endParaRPr lang="ru-RU" sz="2000">
              <a:solidFill>
                <a:srgbClr val="33433D"/>
              </a:solidFill>
              <a:latin typeface="Calibri" pitchFamily="34" charset="0"/>
            </a:endParaRPr>
          </a:p>
          <a:p>
            <a:pPr algn="just"/>
            <a:r>
              <a:rPr lang="ru-RU" sz="2000">
                <a:solidFill>
                  <a:srgbClr val="33433D"/>
                </a:solidFill>
                <a:latin typeface="Calibri" pitchFamily="34" charset="0"/>
              </a:rPr>
              <a:t>Тройката определя дългосрочни цели и изготвя </a:t>
            </a:r>
            <a:r>
              <a:rPr lang="ru-RU" sz="2000" b="1">
                <a:solidFill>
                  <a:srgbClr val="009638"/>
                </a:solidFill>
                <a:latin typeface="Calibri" pitchFamily="34" charset="0"/>
              </a:rPr>
              <a:t>общ план</a:t>
            </a:r>
            <a:r>
              <a:rPr lang="ru-RU" sz="2000">
                <a:solidFill>
                  <a:srgbClr val="33433D"/>
                </a:solidFill>
                <a:latin typeface="Calibri" pitchFamily="34" charset="0"/>
              </a:rPr>
              <a:t>, в който се набелязват темите и основните въпроси, които ще бъдат разгледани от Съвета в </a:t>
            </a:r>
            <a:r>
              <a:rPr lang="ru-RU" sz="2000" b="1">
                <a:solidFill>
                  <a:srgbClr val="009638"/>
                </a:solidFill>
                <a:latin typeface="Calibri" pitchFamily="34" charset="0"/>
              </a:rPr>
              <a:t>рамките на 18-месечен период</a:t>
            </a:r>
            <a:r>
              <a:rPr lang="ru-RU" sz="2000" b="1">
                <a:solidFill>
                  <a:srgbClr val="33433D"/>
                </a:solidFill>
                <a:latin typeface="Calibri" pitchFamily="34" charset="0"/>
              </a:rPr>
              <a:t>.</a:t>
            </a:r>
          </a:p>
          <a:p>
            <a:pPr algn="just"/>
            <a:endParaRPr lang="ru-RU" sz="2000">
              <a:solidFill>
                <a:srgbClr val="33433D"/>
              </a:solidFill>
              <a:latin typeface="Calibri" pitchFamily="34" charset="0"/>
            </a:endParaRPr>
          </a:p>
          <a:p>
            <a:endParaRPr lang="ru-RU" sz="2000">
              <a:solidFill>
                <a:srgbClr val="1F4E79"/>
              </a:solidFill>
              <a:latin typeface="Calibri" pitchFamily="34" charset="0"/>
            </a:endParaRPr>
          </a:p>
        </p:txBody>
      </p:sp>
      <p:sp>
        <p:nvSpPr>
          <p:cNvPr id="26628" name="TextBox 7"/>
          <p:cNvSpPr txBox="1">
            <a:spLocks noChangeArrowheads="1"/>
          </p:cNvSpPr>
          <p:nvPr/>
        </p:nvSpPr>
        <p:spPr bwMode="auto">
          <a:xfrm>
            <a:off x="284163" y="1795463"/>
            <a:ext cx="8153400" cy="460375"/>
          </a:xfrm>
          <a:prstGeom prst="rect">
            <a:avLst/>
          </a:prstGeom>
          <a:noFill/>
          <a:ln w="9525">
            <a:noFill/>
            <a:miter lim="800000"/>
            <a:headEnd/>
            <a:tailEnd/>
          </a:ln>
        </p:spPr>
        <p:txBody>
          <a:bodyPr>
            <a:spAutoFit/>
          </a:bodyPr>
          <a:lstStyle/>
          <a:p>
            <a:pPr algn="ctr"/>
            <a:r>
              <a:rPr lang="bg-BG" sz="2400">
                <a:latin typeface="Calibri" pitchFamily="34" charset="0"/>
              </a:rPr>
              <a:t>„ТРОЙКАТА“             </a:t>
            </a:r>
          </a:p>
        </p:txBody>
      </p:sp>
      <p:pic>
        <p:nvPicPr>
          <p:cNvPr id="26629" name="Picture 4"/>
          <p:cNvPicPr>
            <a:picLocks noChangeAspect="1"/>
          </p:cNvPicPr>
          <p:nvPr/>
        </p:nvPicPr>
        <p:blipFill>
          <a:blip r:embed="rId3"/>
          <a:srcRect t="69600"/>
          <a:stretch>
            <a:fillRect/>
          </a:stretch>
        </p:blipFill>
        <p:spPr bwMode="auto">
          <a:xfrm>
            <a:off x="0" y="5294313"/>
            <a:ext cx="9144000" cy="156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a:srcRect/>
          <a:stretch>
            <a:fillRect/>
          </a:stretch>
        </p:blipFill>
        <p:spPr bwMode="auto">
          <a:xfrm>
            <a:off x="1620838" y="-88900"/>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6" name="Rectangle 5"/>
          <p:cNvSpPr/>
          <p:nvPr/>
        </p:nvSpPr>
        <p:spPr>
          <a:xfrm>
            <a:off x="117475" y="2276475"/>
            <a:ext cx="8415338" cy="2835275"/>
          </a:xfrm>
          <a:prstGeom prst="rect">
            <a:avLst/>
          </a:prstGeom>
        </p:spPr>
        <p:txBody>
          <a:bodyPr>
            <a:spAutoFit/>
          </a:bodyPr>
          <a:lstStyle/>
          <a:p>
            <a:endParaRPr lang="ru-RU" sz="2000">
              <a:solidFill>
                <a:srgbClr val="33433D"/>
              </a:solidFill>
              <a:latin typeface="Calibri" pitchFamily="34" charset="0"/>
            </a:endParaRPr>
          </a:p>
          <a:p>
            <a:pPr>
              <a:buFont typeface="Arial" charset="0"/>
              <a:buChar char="•"/>
            </a:pPr>
            <a:r>
              <a:rPr lang="ru-RU" sz="2000" b="1">
                <a:solidFill>
                  <a:srgbClr val="33433D"/>
                </a:solidFill>
                <a:latin typeface="Calibri" pitchFamily="34" charset="0"/>
              </a:rPr>
              <a:t>Определяне на политически приоритети и изготвяне на национална програма на ротационното председателство</a:t>
            </a:r>
            <a:r>
              <a:rPr lang="en-US" sz="2000" b="1">
                <a:solidFill>
                  <a:srgbClr val="33433D"/>
                </a:solidFill>
                <a:latin typeface="Calibri" pitchFamily="34" charset="0"/>
              </a:rPr>
              <a:t>;</a:t>
            </a:r>
            <a:endParaRPr lang="ru-RU" sz="2000" b="1">
              <a:solidFill>
                <a:srgbClr val="33433D"/>
              </a:solidFill>
              <a:latin typeface="Calibri" pitchFamily="34" charset="0"/>
            </a:endParaRPr>
          </a:p>
          <a:p>
            <a:pPr>
              <a:buFont typeface="Arial" charset="0"/>
              <a:buChar char="•"/>
            </a:pPr>
            <a:endParaRPr lang="ru-RU" sz="2000" b="1">
              <a:solidFill>
                <a:srgbClr val="33433D"/>
              </a:solidFill>
              <a:latin typeface="Calibri" pitchFamily="34" charset="0"/>
            </a:endParaRPr>
          </a:p>
          <a:p>
            <a:pPr>
              <a:buFont typeface="Arial" charset="0"/>
              <a:buChar char="•"/>
            </a:pPr>
            <a:r>
              <a:rPr lang="ru-RU" sz="2000" b="1">
                <a:solidFill>
                  <a:srgbClr val="33433D"/>
                </a:solidFill>
                <a:latin typeface="Calibri" pitchFamily="34" charset="0"/>
              </a:rPr>
              <a:t>Администриране  и координация</a:t>
            </a:r>
            <a:r>
              <a:rPr lang="en-US" sz="2000" b="1">
                <a:solidFill>
                  <a:srgbClr val="33433D"/>
                </a:solidFill>
                <a:latin typeface="Calibri" pitchFamily="34" charset="0"/>
              </a:rPr>
              <a:t>;</a:t>
            </a:r>
            <a:endParaRPr lang="ru-RU" sz="2000" b="1">
              <a:solidFill>
                <a:srgbClr val="33433D"/>
              </a:solidFill>
              <a:latin typeface="Calibri" pitchFamily="34" charset="0"/>
            </a:endParaRPr>
          </a:p>
          <a:p>
            <a:pPr>
              <a:buFont typeface="Arial" charset="0"/>
              <a:buChar char="•"/>
            </a:pPr>
            <a:endParaRPr lang="ru-RU" sz="2000" b="1">
              <a:solidFill>
                <a:srgbClr val="33433D"/>
              </a:solidFill>
              <a:latin typeface="Calibri" pitchFamily="34" charset="0"/>
            </a:endParaRPr>
          </a:p>
          <a:p>
            <a:pPr>
              <a:buFont typeface="Arial" charset="0"/>
              <a:buChar char="•"/>
            </a:pPr>
            <a:r>
              <a:rPr lang="ru-RU" sz="2000" b="1">
                <a:solidFill>
                  <a:srgbClr val="33433D"/>
                </a:solidFill>
                <a:latin typeface="Calibri" pitchFamily="34" charset="0"/>
              </a:rPr>
              <a:t>Осъществяване на посредничество за постигане на консенсус</a:t>
            </a:r>
            <a:r>
              <a:rPr lang="en-US" sz="2000" b="1">
                <a:solidFill>
                  <a:srgbClr val="33433D"/>
                </a:solidFill>
                <a:latin typeface="Calibri" pitchFamily="34" charset="0"/>
              </a:rPr>
              <a:t>;</a:t>
            </a:r>
            <a:endParaRPr lang="ru-RU" sz="2000" b="1">
              <a:solidFill>
                <a:srgbClr val="33433D"/>
              </a:solidFill>
              <a:latin typeface="Calibri" pitchFamily="34" charset="0"/>
            </a:endParaRPr>
          </a:p>
          <a:p>
            <a:pPr>
              <a:buFont typeface="Arial" charset="0"/>
              <a:buChar char="•"/>
            </a:pPr>
            <a:endParaRPr lang="ru-RU" sz="2000" b="1">
              <a:solidFill>
                <a:srgbClr val="33433D"/>
              </a:solidFill>
              <a:latin typeface="Calibri" pitchFamily="34" charset="0"/>
            </a:endParaRPr>
          </a:p>
          <a:p>
            <a:pPr>
              <a:buFont typeface="Arial" charset="0"/>
              <a:buChar char="•"/>
            </a:pPr>
            <a:r>
              <a:rPr lang="ru-RU" sz="2000" b="1">
                <a:solidFill>
                  <a:srgbClr val="33433D"/>
                </a:solidFill>
                <a:latin typeface="Calibri" pitchFamily="34" charset="0"/>
              </a:rPr>
              <a:t>Oсъществяване на представителство</a:t>
            </a:r>
            <a:r>
              <a:rPr lang="en-US" sz="2000" b="1">
                <a:solidFill>
                  <a:srgbClr val="33433D"/>
                </a:solidFill>
                <a:latin typeface="Calibri" pitchFamily="34" charset="0"/>
              </a:rPr>
              <a:t>.</a:t>
            </a:r>
            <a:endParaRPr lang="ru-RU" sz="2000" b="1">
              <a:solidFill>
                <a:srgbClr val="33433D"/>
              </a:solidFill>
              <a:latin typeface="Calibri" pitchFamily="34" charset="0"/>
            </a:endParaRPr>
          </a:p>
        </p:txBody>
      </p:sp>
      <p:pic>
        <p:nvPicPr>
          <p:cNvPr id="27652" name="Picture 3"/>
          <p:cNvPicPr>
            <a:picLocks noChangeAspect="1" noChangeArrowheads="1"/>
          </p:cNvPicPr>
          <p:nvPr/>
        </p:nvPicPr>
        <p:blipFill>
          <a:blip r:embed="rId3"/>
          <a:srcRect/>
          <a:stretch>
            <a:fillRect/>
          </a:stretch>
        </p:blipFill>
        <p:spPr bwMode="auto">
          <a:xfrm>
            <a:off x="6384925" y="5119688"/>
            <a:ext cx="2454275" cy="1692275"/>
          </a:xfrm>
          <a:prstGeom prst="rect">
            <a:avLst/>
          </a:prstGeom>
          <a:noFill/>
          <a:ln w="9525">
            <a:noFill/>
            <a:miter lim="800000"/>
            <a:headEnd/>
            <a:tailEnd/>
          </a:ln>
        </p:spPr>
      </p:pic>
      <p:sp>
        <p:nvSpPr>
          <p:cNvPr id="27653" name="TextBox 9"/>
          <p:cNvSpPr txBox="1">
            <a:spLocks noChangeArrowheads="1"/>
          </p:cNvSpPr>
          <p:nvPr/>
        </p:nvSpPr>
        <p:spPr bwMode="auto">
          <a:xfrm>
            <a:off x="603250" y="1627188"/>
            <a:ext cx="8153400" cy="457200"/>
          </a:xfrm>
          <a:prstGeom prst="rect">
            <a:avLst/>
          </a:prstGeom>
          <a:noFill/>
          <a:ln w="9525">
            <a:noFill/>
            <a:miter lim="800000"/>
            <a:headEnd/>
            <a:tailEnd/>
          </a:ln>
        </p:spPr>
        <p:txBody>
          <a:bodyPr>
            <a:spAutoFit/>
          </a:bodyPr>
          <a:lstStyle/>
          <a:p>
            <a:pPr algn="ctr"/>
            <a:r>
              <a:rPr lang="bg-BG" sz="2400">
                <a:latin typeface="Calibri" pitchFamily="34" charset="0"/>
              </a:rPr>
              <a:t>ОСНОВНИ ФУНЦИИ</a:t>
            </a:r>
            <a:r>
              <a:rPr lang="en-US" sz="2400">
                <a:latin typeface="Calibri" pitchFamily="34" charset="0"/>
              </a:rPr>
              <a:t> </a:t>
            </a:r>
            <a:r>
              <a:rPr lang="bg-BG" sz="2400">
                <a:latin typeface="Calibri" pitchFamily="34" charset="0"/>
              </a:rPr>
              <a:t>НА ПРЕДСЕДАТЕЛСТВОТО</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5" name="Rectangle 4"/>
          <p:cNvSpPr/>
          <p:nvPr/>
        </p:nvSpPr>
        <p:spPr>
          <a:xfrm>
            <a:off x="611188" y="2306638"/>
            <a:ext cx="7200900" cy="676275"/>
          </a:xfrm>
          <a:prstGeom prst="rect">
            <a:avLst/>
          </a:prstGeom>
        </p:spPr>
        <p:txBody>
          <a:bodyPr>
            <a:spAutoFit/>
          </a:bodyPr>
          <a:lstStyle/>
          <a:p>
            <a:pPr marL="285750" indent="-285750" algn="just" fontAlgn="auto">
              <a:spcBef>
                <a:spcPts val="0"/>
              </a:spcBef>
              <a:spcAft>
                <a:spcPts val="0"/>
              </a:spcAft>
              <a:buFont typeface="Arial" panose="020B0604020202020204" pitchFamily="34" charset="0"/>
              <a:buChar char="•"/>
              <a:defRPr/>
            </a:pPr>
            <a:endParaRPr lang="bg-BG" sz="1600" kern="0" dirty="0">
              <a:solidFill>
                <a:srgbClr val="33433D"/>
              </a:solidFill>
              <a:latin typeface="+mn-lt"/>
            </a:endParaRPr>
          </a:p>
          <a:p>
            <a:pPr marL="285750" indent="-285750" algn="just" fontAlgn="auto">
              <a:spcBef>
                <a:spcPts val="0"/>
              </a:spcBef>
              <a:spcAft>
                <a:spcPts val="0"/>
              </a:spcAft>
              <a:buFont typeface="Arial" panose="020B0604020202020204" pitchFamily="34" charset="0"/>
              <a:buChar char="•"/>
              <a:defRPr/>
            </a:pPr>
            <a:endParaRPr lang="bg-BG" sz="2200" kern="0" dirty="0">
              <a:solidFill>
                <a:srgbClr val="5B9BD5">
                  <a:lumMod val="50000"/>
                </a:srgbClr>
              </a:solidFill>
              <a:latin typeface="+mn-lt"/>
            </a:endParaRPr>
          </a:p>
        </p:txBody>
      </p:sp>
      <p:sp>
        <p:nvSpPr>
          <p:cNvPr id="28676" name="TextBox 6"/>
          <p:cNvSpPr txBox="1">
            <a:spLocks noChangeArrowheads="1"/>
          </p:cNvSpPr>
          <p:nvPr/>
        </p:nvSpPr>
        <p:spPr bwMode="auto">
          <a:xfrm>
            <a:off x="590550" y="2074863"/>
            <a:ext cx="8763000" cy="461962"/>
          </a:xfrm>
          <a:prstGeom prst="rect">
            <a:avLst/>
          </a:prstGeom>
          <a:noFill/>
          <a:ln w="9525">
            <a:noFill/>
            <a:miter lim="800000"/>
            <a:headEnd/>
            <a:tailEnd/>
          </a:ln>
        </p:spPr>
        <p:txBody>
          <a:bodyPr>
            <a:spAutoFit/>
          </a:bodyPr>
          <a:lstStyle/>
          <a:p>
            <a:r>
              <a:rPr lang="bg-BG" sz="2400">
                <a:latin typeface="Calibri" pitchFamily="34" charset="0"/>
              </a:rPr>
              <a:t>БЮДЖЕТ НА РОТАЦИОННОТО ПРЕДСЕДАТЕЛСТВО</a:t>
            </a:r>
          </a:p>
        </p:txBody>
      </p:sp>
      <p:sp>
        <p:nvSpPr>
          <p:cNvPr id="3" name="Rectangle 2"/>
          <p:cNvSpPr/>
          <p:nvPr/>
        </p:nvSpPr>
        <p:spPr>
          <a:xfrm>
            <a:off x="1331640" y="2890427"/>
            <a:ext cx="6696744" cy="3277820"/>
          </a:xfrm>
          <a:prstGeom prst="rect">
            <a:avLst/>
          </a:prstGeom>
        </p:spPr>
        <p:txBody>
          <a:bodyPr numCol="2">
            <a:spAutoFit/>
          </a:bodyPr>
          <a:lstStyle/>
          <a:p>
            <a:pPr algn="just" fontAlgn="auto">
              <a:spcBef>
                <a:spcPts val="0"/>
              </a:spcBef>
              <a:spcAft>
                <a:spcPts val="600"/>
              </a:spcAft>
              <a:defRPr/>
            </a:pPr>
            <a:r>
              <a:rPr lang="bg-BG" b="1" dirty="0">
                <a:latin typeface="+mn-lt"/>
                <a:ea typeface="Calibri" panose="020F0502020204030204" pitchFamily="34" charset="0"/>
              </a:rPr>
              <a:t>Франция (2008)   €171 млн.</a:t>
            </a:r>
          </a:p>
          <a:p>
            <a:pPr algn="just" fontAlgn="auto">
              <a:spcBef>
                <a:spcPts val="0"/>
              </a:spcBef>
              <a:spcAft>
                <a:spcPts val="600"/>
              </a:spcAft>
              <a:defRPr/>
            </a:pPr>
            <a:r>
              <a:rPr lang="bg-BG" b="1" dirty="0">
                <a:latin typeface="+mn-lt"/>
                <a:ea typeface="Calibri" panose="020F0502020204030204" pitchFamily="34" charset="0"/>
              </a:rPr>
              <a:t>Швеция (2009)    €97 млн.</a:t>
            </a:r>
          </a:p>
          <a:p>
            <a:pPr algn="just" fontAlgn="auto">
              <a:spcBef>
                <a:spcPts val="0"/>
              </a:spcBef>
              <a:spcAft>
                <a:spcPts val="600"/>
              </a:spcAft>
              <a:defRPr/>
            </a:pPr>
            <a:r>
              <a:rPr lang="bg-BG" b="1" dirty="0">
                <a:latin typeface="+mn-lt"/>
                <a:ea typeface="Calibri" panose="020F0502020204030204" pitchFamily="34" charset="0"/>
              </a:rPr>
              <a:t>Словения (2009)  €57 млн.</a:t>
            </a:r>
          </a:p>
          <a:p>
            <a:pPr algn="just" fontAlgn="auto">
              <a:spcBef>
                <a:spcPts val="0"/>
              </a:spcBef>
              <a:spcAft>
                <a:spcPts val="600"/>
              </a:spcAft>
              <a:defRPr/>
            </a:pPr>
            <a:r>
              <a:rPr lang="bg-BG" b="1" dirty="0">
                <a:latin typeface="+mn-lt"/>
                <a:ea typeface="Calibri" panose="020F0502020204030204" pitchFamily="34" charset="0"/>
              </a:rPr>
              <a:t>Испания (2010)   €100 млн.</a:t>
            </a:r>
          </a:p>
          <a:p>
            <a:pPr algn="just" fontAlgn="auto">
              <a:spcBef>
                <a:spcPts val="0"/>
              </a:spcBef>
              <a:spcAft>
                <a:spcPts val="600"/>
              </a:spcAft>
              <a:defRPr/>
            </a:pPr>
            <a:r>
              <a:rPr lang="bg-BG" b="1" dirty="0">
                <a:latin typeface="+mn-lt"/>
                <a:ea typeface="Calibri" panose="020F0502020204030204" pitchFamily="34" charset="0"/>
              </a:rPr>
              <a:t>Белгия (2010)      €60 млн.</a:t>
            </a:r>
          </a:p>
          <a:p>
            <a:pPr algn="just" fontAlgn="auto">
              <a:spcBef>
                <a:spcPts val="0"/>
              </a:spcBef>
              <a:spcAft>
                <a:spcPts val="600"/>
              </a:spcAft>
              <a:defRPr/>
            </a:pPr>
            <a:r>
              <a:rPr lang="bg-BG" b="1" dirty="0">
                <a:latin typeface="+mn-lt"/>
                <a:ea typeface="Calibri" panose="020F0502020204030204" pitchFamily="34" charset="0"/>
              </a:rPr>
              <a:t>Унгария (2011)    €85 млн.</a:t>
            </a:r>
          </a:p>
          <a:p>
            <a:pPr algn="just" fontAlgn="auto">
              <a:spcBef>
                <a:spcPts val="0"/>
              </a:spcBef>
              <a:spcAft>
                <a:spcPts val="600"/>
              </a:spcAft>
              <a:defRPr/>
            </a:pPr>
            <a:r>
              <a:rPr lang="bg-BG" b="1" dirty="0">
                <a:latin typeface="+mn-lt"/>
                <a:ea typeface="Calibri" panose="020F0502020204030204" pitchFamily="34" charset="0"/>
              </a:rPr>
              <a:t>Полша (2011)      €115 млн.</a:t>
            </a:r>
          </a:p>
          <a:p>
            <a:pPr algn="just" fontAlgn="auto">
              <a:spcBef>
                <a:spcPts val="0"/>
              </a:spcBef>
              <a:spcAft>
                <a:spcPts val="600"/>
              </a:spcAft>
              <a:defRPr/>
            </a:pPr>
            <a:r>
              <a:rPr lang="bg-BG" b="1" dirty="0">
                <a:latin typeface="+mn-lt"/>
                <a:ea typeface="Calibri" panose="020F0502020204030204" pitchFamily="34" charset="0"/>
              </a:rPr>
              <a:t>Дания (2012)       €35 млн.</a:t>
            </a:r>
          </a:p>
          <a:p>
            <a:pPr algn="just" fontAlgn="auto">
              <a:spcBef>
                <a:spcPts val="0"/>
              </a:spcBef>
              <a:spcAft>
                <a:spcPts val="600"/>
              </a:spcAft>
              <a:defRPr/>
            </a:pPr>
            <a:r>
              <a:rPr lang="bg-BG" b="1" dirty="0">
                <a:latin typeface="+mn-lt"/>
                <a:ea typeface="Calibri" panose="020F0502020204030204" pitchFamily="34" charset="0"/>
              </a:rPr>
              <a:t>Кипър (2012)       €46 млн.</a:t>
            </a:r>
          </a:p>
          <a:p>
            <a:pPr algn="just" fontAlgn="auto">
              <a:spcBef>
                <a:spcPts val="0"/>
              </a:spcBef>
              <a:spcAft>
                <a:spcPts val="600"/>
              </a:spcAft>
              <a:defRPr/>
            </a:pPr>
            <a:r>
              <a:rPr lang="bg-BG" b="1" dirty="0">
                <a:latin typeface="+mn-lt"/>
                <a:ea typeface="Calibri" panose="020F0502020204030204" pitchFamily="34" charset="0"/>
              </a:rPr>
              <a:t>Ирландия (2013)  €42 млн.</a:t>
            </a:r>
          </a:p>
          <a:p>
            <a:pPr algn="just" fontAlgn="auto">
              <a:spcBef>
                <a:spcPts val="0"/>
              </a:spcBef>
              <a:spcAft>
                <a:spcPts val="600"/>
              </a:spcAft>
              <a:defRPr/>
            </a:pPr>
            <a:r>
              <a:rPr lang="bg-BG" b="1" dirty="0">
                <a:latin typeface="+mn-lt"/>
                <a:ea typeface="Calibri" panose="020F0502020204030204" pitchFamily="34" charset="0"/>
              </a:rPr>
              <a:t>Литва (2013)       €62 млн.</a:t>
            </a:r>
          </a:p>
          <a:p>
            <a:pPr algn="just" fontAlgn="auto">
              <a:spcBef>
                <a:spcPts val="0"/>
              </a:spcBef>
              <a:spcAft>
                <a:spcPts val="600"/>
              </a:spcAft>
              <a:defRPr/>
            </a:pPr>
            <a:r>
              <a:rPr lang="bg-BG" b="1" dirty="0">
                <a:latin typeface="+mn-lt"/>
                <a:ea typeface="Calibri" panose="020F0502020204030204" pitchFamily="34" charset="0"/>
              </a:rPr>
              <a:t>Латвия (2015)      €70 млн.</a:t>
            </a:r>
          </a:p>
          <a:p>
            <a:pPr algn="just" fontAlgn="auto">
              <a:spcBef>
                <a:spcPts val="0"/>
              </a:spcBef>
              <a:spcAft>
                <a:spcPts val="600"/>
              </a:spcAft>
              <a:defRPr/>
            </a:pPr>
            <a:r>
              <a:rPr lang="bg-BG" b="1" dirty="0">
                <a:latin typeface="+mn-lt"/>
                <a:ea typeface="Calibri" panose="020F0502020204030204" pitchFamily="34" charset="0"/>
              </a:rPr>
              <a:t>Люксембург (2015) €93 млн.</a:t>
            </a:r>
          </a:p>
          <a:p>
            <a:pPr algn="just" fontAlgn="auto">
              <a:spcBef>
                <a:spcPts val="0"/>
              </a:spcBef>
              <a:spcAft>
                <a:spcPts val="600"/>
              </a:spcAft>
              <a:defRPr/>
            </a:pPr>
            <a:r>
              <a:rPr lang="bg-BG" b="1" dirty="0">
                <a:latin typeface="+mn-lt"/>
                <a:ea typeface="Calibri" panose="020F0502020204030204" pitchFamily="34" charset="0"/>
              </a:rPr>
              <a:t>Холандия (2016)      €75 млн.</a:t>
            </a:r>
          </a:p>
          <a:p>
            <a:pPr algn="just" fontAlgn="auto">
              <a:spcBef>
                <a:spcPts val="0"/>
              </a:spcBef>
              <a:spcAft>
                <a:spcPts val="600"/>
              </a:spcAft>
              <a:defRPr/>
            </a:pPr>
            <a:r>
              <a:rPr lang="bg-BG" b="1" dirty="0">
                <a:latin typeface="+mn-lt"/>
                <a:ea typeface="Calibri" panose="020F0502020204030204" pitchFamily="34" charset="0"/>
              </a:rPr>
              <a:t>Естония (2017)    €75 млн.</a:t>
            </a:r>
          </a:p>
          <a:p>
            <a:pPr algn="just" fontAlgn="auto">
              <a:spcBef>
                <a:spcPts val="0"/>
              </a:spcBef>
              <a:spcAft>
                <a:spcPts val="600"/>
              </a:spcAft>
              <a:defRPr/>
            </a:pPr>
            <a:r>
              <a:rPr lang="bg-BG" b="1" dirty="0">
                <a:solidFill>
                  <a:srgbClr val="009638"/>
                </a:solidFill>
                <a:latin typeface="+mn-lt"/>
                <a:ea typeface="Calibri" panose="020F0502020204030204" pitchFamily="34" charset="0"/>
              </a:rPr>
              <a:t>България (2018)    €75 млн.</a:t>
            </a:r>
          </a:p>
          <a:p>
            <a:pPr algn="just" fontAlgn="auto">
              <a:spcBef>
                <a:spcPts val="0"/>
              </a:spcBef>
              <a:spcAft>
                <a:spcPts val="600"/>
              </a:spcAft>
              <a:defRPr/>
            </a:pPr>
            <a:endParaRPr lang="bg-BG" b="1" dirty="0">
              <a:latin typeface="+mn-lt"/>
              <a:ea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9699" name="Rectangle 5"/>
          <p:cNvSpPr>
            <a:spLocks noChangeArrowheads="1"/>
          </p:cNvSpPr>
          <p:nvPr/>
        </p:nvSpPr>
        <p:spPr bwMode="auto">
          <a:xfrm>
            <a:off x="179388" y="2636838"/>
            <a:ext cx="8726487" cy="2616200"/>
          </a:xfrm>
          <a:prstGeom prst="rect">
            <a:avLst/>
          </a:prstGeom>
          <a:noFill/>
          <a:ln w="9525">
            <a:noFill/>
            <a:miter lim="800000"/>
            <a:headEnd/>
            <a:tailEnd/>
          </a:ln>
        </p:spPr>
        <p:txBody>
          <a:bodyPr>
            <a:spAutoFit/>
          </a:bodyPr>
          <a:lstStyle/>
          <a:p>
            <a:pPr algn="just">
              <a:lnSpc>
                <a:spcPct val="120000"/>
              </a:lnSpc>
              <a:buFont typeface="Wingdings 3" pitchFamily="18" charset="2"/>
              <a:buChar char=""/>
            </a:pPr>
            <a:r>
              <a:rPr lang="bg-BG" sz="2000" b="1">
                <a:solidFill>
                  <a:srgbClr val="009638"/>
                </a:solidFill>
                <a:latin typeface="Calibri" pitchFamily="34" charset="0"/>
              </a:rPr>
              <a:t>Общи приоритети </a:t>
            </a:r>
            <a:r>
              <a:rPr lang="bg-BG" sz="2000">
                <a:solidFill>
                  <a:srgbClr val="33433D"/>
                </a:solidFill>
                <a:latin typeface="Calibri" pitchFamily="34" charset="0"/>
              </a:rPr>
              <a:t>на програмата на Триото Естония-България-Австрия:</a:t>
            </a:r>
            <a:endParaRPr lang="bg-BG" sz="2000" b="1">
              <a:solidFill>
                <a:srgbClr val="33433D"/>
              </a:solidFill>
              <a:latin typeface="Calibri" pitchFamily="34" charset="0"/>
            </a:endParaRPr>
          </a:p>
          <a:p>
            <a:pPr>
              <a:buFont typeface="Courier New" pitchFamily="49" charset="0"/>
              <a:buChar char="o"/>
            </a:pPr>
            <a:endParaRPr lang="bg-BG" sz="2000" b="1">
              <a:solidFill>
                <a:srgbClr val="33433D"/>
              </a:solidFill>
              <a:latin typeface="Calibri" pitchFamily="34" charset="0"/>
            </a:endParaRPr>
          </a:p>
          <a:p>
            <a:r>
              <a:rPr lang="bg-BG" sz="2000" b="1">
                <a:solidFill>
                  <a:srgbClr val="009638"/>
                </a:solidFill>
                <a:latin typeface="Calibri" pitchFamily="34" charset="0"/>
              </a:rPr>
              <a:t>СЪЮЗ</a:t>
            </a:r>
            <a:r>
              <a:rPr lang="bg-BG" sz="2000">
                <a:solidFill>
                  <a:srgbClr val="33433D"/>
                </a:solidFill>
                <a:latin typeface="Calibri" pitchFamily="34" charset="0"/>
              </a:rPr>
              <a:t> за работни места, растеж и конкурентоспособност</a:t>
            </a:r>
          </a:p>
          <a:p>
            <a:r>
              <a:rPr lang="bg-BG" sz="2000" b="1">
                <a:solidFill>
                  <a:srgbClr val="009638"/>
                </a:solidFill>
                <a:latin typeface="Calibri" pitchFamily="34" charset="0"/>
              </a:rPr>
              <a:t>СЪЮЗ</a:t>
            </a:r>
            <a:r>
              <a:rPr lang="bg-BG" sz="2000">
                <a:solidFill>
                  <a:srgbClr val="009638"/>
                </a:solidFill>
                <a:latin typeface="Calibri" pitchFamily="34" charset="0"/>
              </a:rPr>
              <a:t>, </a:t>
            </a:r>
            <a:r>
              <a:rPr lang="bg-BG" sz="2000">
                <a:solidFill>
                  <a:srgbClr val="33433D"/>
                </a:solidFill>
                <a:latin typeface="Calibri" pitchFamily="34" charset="0"/>
              </a:rPr>
              <a:t>който оправомощава и защитава всички свои граждани</a:t>
            </a:r>
          </a:p>
          <a:p>
            <a:r>
              <a:rPr lang="bg-BG" sz="2000" b="1">
                <a:solidFill>
                  <a:srgbClr val="009638"/>
                </a:solidFill>
                <a:latin typeface="Calibri" pitchFamily="34" charset="0"/>
              </a:rPr>
              <a:t>ЕНЕРГИЕН СЪЮЗ </a:t>
            </a:r>
            <a:r>
              <a:rPr lang="bg-BG" sz="2000">
                <a:solidFill>
                  <a:srgbClr val="33433D"/>
                </a:solidFill>
                <a:latin typeface="Calibri" pitchFamily="34" charset="0"/>
              </a:rPr>
              <a:t>с насочена към бъдещето политика в областта на климата</a:t>
            </a:r>
          </a:p>
          <a:p>
            <a:r>
              <a:rPr lang="bg-BG" sz="2000" b="1">
                <a:solidFill>
                  <a:srgbClr val="009638"/>
                </a:solidFill>
                <a:latin typeface="Calibri" pitchFamily="34" charset="0"/>
              </a:rPr>
              <a:t>СЪЮЗ</a:t>
            </a:r>
            <a:r>
              <a:rPr lang="bg-BG" sz="2000" b="1">
                <a:solidFill>
                  <a:srgbClr val="33433D"/>
                </a:solidFill>
                <a:latin typeface="Calibri" pitchFamily="34" charset="0"/>
              </a:rPr>
              <a:t> </a:t>
            </a:r>
            <a:r>
              <a:rPr lang="bg-BG" sz="2000">
                <a:solidFill>
                  <a:srgbClr val="33433D"/>
                </a:solidFill>
                <a:latin typeface="Calibri" pitchFamily="34" charset="0"/>
              </a:rPr>
              <a:t>на свобода, сигурност и правосъдие</a:t>
            </a:r>
          </a:p>
          <a:p>
            <a:r>
              <a:rPr lang="en-US" sz="2000" b="1">
                <a:solidFill>
                  <a:srgbClr val="009638"/>
                </a:solidFill>
                <a:latin typeface="Calibri" pitchFamily="34" charset="0"/>
              </a:rPr>
              <a:t>СЪЮЗЪТ</a:t>
            </a:r>
            <a:r>
              <a:rPr lang="en-US" sz="2000">
                <a:solidFill>
                  <a:srgbClr val="33433D"/>
                </a:solidFill>
                <a:latin typeface="Calibri" pitchFamily="34" charset="0"/>
              </a:rPr>
              <a:t> </a:t>
            </a:r>
            <a:r>
              <a:rPr lang="bg-BG" sz="2000">
                <a:solidFill>
                  <a:srgbClr val="33433D"/>
                </a:solidFill>
                <a:latin typeface="Calibri" pitchFamily="34" charset="0"/>
              </a:rPr>
              <a:t>като мощен фактор на световната сцена</a:t>
            </a:r>
          </a:p>
          <a:p>
            <a:endParaRPr lang="bg-BG" sz="2000">
              <a:solidFill>
                <a:srgbClr val="33433D"/>
              </a:solidFill>
              <a:latin typeface="Calibri" pitchFamily="34" charset="0"/>
            </a:endParaRPr>
          </a:p>
        </p:txBody>
      </p:sp>
      <p:sp>
        <p:nvSpPr>
          <p:cNvPr id="29700" name="Rectangle 4"/>
          <p:cNvSpPr>
            <a:spLocks noChangeArrowheads="1"/>
          </p:cNvSpPr>
          <p:nvPr/>
        </p:nvSpPr>
        <p:spPr bwMode="auto">
          <a:xfrm>
            <a:off x="1908175" y="4181475"/>
            <a:ext cx="8783638" cy="354013"/>
          </a:xfrm>
          <a:prstGeom prst="rect">
            <a:avLst/>
          </a:prstGeom>
          <a:noFill/>
          <a:ln w="9525">
            <a:noFill/>
            <a:miter lim="800000"/>
            <a:headEnd/>
            <a:tailEnd/>
          </a:ln>
        </p:spPr>
        <p:txBody>
          <a:bodyPr anchor="ctr">
            <a:spAutoFit/>
          </a:bodyPr>
          <a:lstStyle/>
          <a:p>
            <a:endParaRPr lang="bg-BG">
              <a:latin typeface="Calibri" pitchFamily="34" charset="0"/>
            </a:endParaRPr>
          </a:p>
        </p:txBody>
      </p:sp>
      <p:graphicFrame>
        <p:nvGraphicFramePr>
          <p:cNvPr id="10" name="Diagram 9"/>
          <p:cNvGraphicFramePr/>
          <p:nvPr/>
        </p:nvGraphicFramePr>
        <p:xfrm>
          <a:off x="2159793" y="4957145"/>
          <a:ext cx="4766320" cy="190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30723" name="Content Placeholder 6"/>
          <p:cNvSpPr>
            <a:spLocks noGrp="1"/>
          </p:cNvSpPr>
          <p:nvPr>
            <p:ph idx="1"/>
          </p:nvPr>
        </p:nvSpPr>
        <p:spPr>
          <a:xfrm>
            <a:off x="358775" y="2008188"/>
            <a:ext cx="8229600" cy="4819650"/>
          </a:xfrm>
        </p:spPr>
        <p:txBody>
          <a:bodyPr/>
          <a:lstStyle/>
          <a:p>
            <a:pPr marL="0" indent="0" algn="just" eaLnBrk="1" hangingPunct="1">
              <a:lnSpc>
                <a:spcPct val="80000"/>
              </a:lnSpc>
              <a:spcBef>
                <a:spcPct val="0"/>
              </a:spcBef>
              <a:buFont typeface="Arial" charset="0"/>
              <a:buNone/>
            </a:pPr>
            <a:r>
              <a:rPr lang="bg-BG" sz="1900" b="1" smtClean="0">
                <a:solidFill>
                  <a:srgbClr val="009638"/>
                </a:solidFill>
              </a:rPr>
              <a:t>ЕВРОПА НА КОНСЕНСУСА</a:t>
            </a:r>
          </a:p>
          <a:p>
            <a:pPr marL="0" indent="0" algn="just" eaLnBrk="1" hangingPunct="1">
              <a:lnSpc>
                <a:spcPct val="80000"/>
              </a:lnSpc>
              <a:spcBef>
                <a:spcPct val="0"/>
              </a:spcBef>
            </a:pPr>
            <a:r>
              <a:rPr lang="bg-BG" sz="1900" smtClean="0">
                <a:solidFill>
                  <a:srgbClr val="33433D"/>
                </a:solidFill>
              </a:rPr>
              <a:t>Сигурност и миграция</a:t>
            </a:r>
            <a:endParaRPr lang="en-US" sz="1900" smtClean="0">
              <a:solidFill>
                <a:srgbClr val="33433D"/>
              </a:solidFill>
            </a:endParaRPr>
          </a:p>
          <a:p>
            <a:pPr marL="0" indent="0" algn="just" eaLnBrk="1" hangingPunct="1">
              <a:lnSpc>
                <a:spcPct val="80000"/>
              </a:lnSpc>
              <a:spcBef>
                <a:spcPct val="0"/>
              </a:spcBef>
            </a:pPr>
            <a:r>
              <a:rPr lang="bg-BG" sz="1900" smtClean="0">
                <a:solidFill>
                  <a:srgbClr val="33433D"/>
                </a:solidFill>
              </a:rPr>
              <a:t>Бъдещето на Западните Балкани в Европейския съюз</a:t>
            </a:r>
            <a:endParaRPr lang="en-US" sz="1900" smtClean="0">
              <a:solidFill>
                <a:srgbClr val="33433D"/>
              </a:solidFill>
            </a:endParaRPr>
          </a:p>
          <a:p>
            <a:pPr marL="0" indent="0" eaLnBrk="1" hangingPunct="1">
              <a:lnSpc>
                <a:spcPct val="80000"/>
              </a:lnSpc>
              <a:spcBef>
                <a:spcPct val="0"/>
              </a:spcBef>
            </a:pPr>
            <a:r>
              <a:rPr lang="bg-BG" sz="1900" smtClean="0">
                <a:solidFill>
                  <a:srgbClr val="33433D"/>
                </a:solidFill>
              </a:rPr>
              <a:t>Устойчив интегриран подход за Дунавския и Черноморския регион</a:t>
            </a:r>
          </a:p>
          <a:p>
            <a:pPr marL="0" indent="0" eaLnBrk="1" hangingPunct="1">
              <a:lnSpc>
                <a:spcPct val="80000"/>
              </a:lnSpc>
              <a:spcBef>
                <a:spcPct val="0"/>
              </a:spcBef>
            </a:pPr>
            <a:r>
              <a:rPr lang="bg-BG" sz="1900" smtClean="0">
                <a:solidFill>
                  <a:srgbClr val="33433D"/>
                </a:solidFill>
              </a:rPr>
              <a:t>Ефективно, бързо и справедливо правосъдие </a:t>
            </a:r>
          </a:p>
          <a:p>
            <a:pPr marL="0" indent="0" algn="ctr" eaLnBrk="1" hangingPunct="1">
              <a:lnSpc>
                <a:spcPct val="80000"/>
              </a:lnSpc>
              <a:spcBef>
                <a:spcPct val="0"/>
              </a:spcBef>
            </a:pPr>
            <a:endParaRPr lang="bg-BG" sz="1900" b="1" smtClean="0">
              <a:solidFill>
                <a:srgbClr val="33433D"/>
              </a:solidFill>
            </a:endParaRPr>
          </a:p>
          <a:p>
            <a:pPr marL="0" indent="0" eaLnBrk="1" hangingPunct="1">
              <a:lnSpc>
                <a:spcPct val="80000"/>
              </a:lnSpc>
              <a:spcBef>
                <a:spcPct val="0"/>
              </a:spcBef>
              <a:buFont typeface="Arial" charset="0"/>
              <a:buNone/>
            </a:pPr>
            <a:r>
              <a:rPr lang="bg-BG" sz="1900" b="1" smtClean="0">
                <a:solidFill>
                  <a:srgbClr val="009638"/>
                </a:solidFill>
              </a:rPr>
              <a:t>ЕВРОПА НА КОНКУРЕНТОСПОСОБНОСТТА</a:t>
            </a:r>
            <a:endParaRPr lang="bg-BG" sz="1900" smtClean="0">
              <a:solidFill>
                <a:srgbClr val="009638"/>
              </a:solidFill>
            </a:endParaRPr>
          </a:p>
          <a:p>
            <a:pPr marL="0" indent="0" eaLnBrk="1" hangingPunct="1">
              <a:lnSpc>
                <a:spcPct val="80000"/>
              </a:lnSpc>
              <a:spcBef>
                <a:spcPct val="0"/>
              </a:spcBef>
            </a:pPr>
            <a:r>
              <a:rPr lang="bg-BG" sz="1900" smtClean="0">
                <a:solidFill>
                  <a:srgbClr val="33433D"/>
                </a:solidFill>
              </a:rPr>
              <a:t>Конкурентен Единен пазар</a:t>
            </a:r>
          </a:p>
          <a:p>
            <a:pPr marL="0" indent="0" eaLnBrk="1" hangingPunct="1">
              <a:lnSpc>
                <a:spcPct val="80000"/>
              </a:lnSpc>
              <a:spcBef>
                <a:spcPct val="0"/>
              </a:spcBef>
            </a:pPr>
            <a:r>
              <a:rPr lang="bg-BG" sz="1900" smtClean="0">
                <a:solidFill>
                  <a:srgbClr val="33433D"/>
                </a:solidFill>
              </a:rPr>
              <a:t>Насърчаване на предприемачеството и социалните иновации</a:t>
            </a:r>
          </a:p>
          <a:p>
            <a:pPr marL="0" indent="0" eaLnBrk="1" hangingPunct="1">
              <a:lnSpc>
                <a:spcPct val="80000"/>
              </a:lnSpc>
              <a:spcBef>
                <a:spcPct val="0"/>
              </a:spcBef>
            </a:pPr>
            <a:r>
              <a:rPr lang="bg-BG" sz="1900" smtClean="0">
                <a:solidFill>
                  <a:srgbClr val="33433D"/>
                </a:solidFill>
              </a:rPr>
              <a:t>Икономически и паричен съюз</a:t>
            </a:r>
          </a:p>
          <a:p>
            <a:pPr marL="0" indent="0" eaLnBrk="1" hangingPunct="1">
              <a:lnSpc>
                <a:spcPct val="80000"/>
              </a:lnSpc>
              <a:spcBef>
                <a:spcPct val="0"/>
              </a:spcBef>
            </a:pPr>
            <a:r>
              <a:rPr lang="bg-BG" sz="1900" smtClean="0">
                <a:solidFill>
                  <a:srgbClr val="33433D"/>
                </a:solidFill>
              </a:rPr>
              <a:t>Устойчива и ориентирана към бъдещето околна среда </a:t>
            </a:r>
          </a:p>
          <a:p>
            <a:pPr marL="0" indent="0" eaLnBrk="1" hangingPunct="1">
              <a:lnSpc>
                <a:spcPct val="80000"/>
              </a:lnSpc>
              <a:spcBef>
                <a:spcPct val="0"/>
              </a:spcBef>
            </a:pPr>
            <a:r>
              <a:rPr lang="bg-BG" sz="1900" smtClean="0">
                <a:solidFill>
                  <a:srgbClr val="33433D"/>
                </a:solidFill>
              </a:rPr>
              <a:t>Стабилен Европейски енергиен съюз </a:t>
            </a:r>
          </a:p>
          <a:p>
            <a:pPr marL="0" indent="0" algn="ctr" eaLnBrk="1" hangingPunct="1">
              <a:lnSpc>
                <a:spcPct val="80000"/>
              </a:lnSpc>
              <a:spcBef>
                <a:spcPct val="0"/>
              </a:spcBef>
              <a:buFont typeface="Arial" charset="0"/>
              <a:buNone/>
            </a:pPr>
            <a:endParaRPr lang="en-GB" sz="1900" b="1" smtClean="0">
              <a:solidFill>
                <a:srgbClr val="009638"/>
              </a:solidFill>
            </a:endParaRPr>
          </a:p>
          <a:p>
            <a:pPr marL="0" indent="0" algn="just" eaLnBrk="1" hangingPunct="1">
              <a:lnSpc>
                <a:spcPct val="80000"/>
              </a:lnSpc>
              <a:spcBef>
                <a:spcPct val="0"/>
              </a:spcBef>
              <a:buFont typeface="Arial" charset="0"/>
              <a:buNone/>
            </a:pPr>
            <a:r>
              <a:rPr lang="bg-BG" sz="1900" b="1" smtClean="0">
                <a:solidFill>
                  <a:srgbClr val="009638"/>
                </a:solidFill>
              </a:rPr>
              <a:t>ЕВРОПА НА КОХЕЗИЯТА</a:t>
            </a:r>
          </a:p>
          <a:p>
            <a:pPr marL="0" indent="0" algn="just" eaLnBrk="1" hangingPunct="1">
              <a:lnSpc>
                <a:spcPct val="80000"/>
              </a:lnSpc>
              <a:spcBef>
                <a:spcPct val="0"/>
              </a:spcBef>
            </a:pPr>
            <a:r>
              <a:rPr lang="bg-BG" sz="1900" smtClean="0">
                <a:solidFill>
                  <a:srgbClr val="33433D"/>
                </a:solidFill>
              </a:rPr>
              <a:t>Реформирана Многогодишна финансова рамка след 2020 г.</a:t>
            </a:r>
          </a:p>
          <a:p>
            <a:pPr marL="0" indent="0" eaLnBrk="1" hangingPunct="1">
              <a:lnSpc>
                <a:spcPct val="80000"/>
              </a:lnSpc>
              <a:spcBef>
                <a:spcPct val="0"/>
              </a:spcBef>
            </a:pPr>
            <a:r>
              <a:rPr lang="bg-BG" sz="1900" smtClean="0">
                <a:solidFill>
                  <a:srgbClr val="33433D"/>
                </a:solidFill>
              </a:rPr>
              <a:t>Кохезионната политика след 2020 г. </a:t>
            </a:r>
          </a:p>
          <a:p>
            <a:pPr marL="0" indent="0" eaLnBrk="1" hangingPunct="1">
              <a:lnSpc>
                <a:spcPct val="80000"/>
              </a:lnSpc>
              <a:spcBef>
                <a:spcPct val="0"/>
              </a:spcBef>
            </a:pPr>
            <a:r>
              <a:rPr lang="bg-BG" sz="1900" smtClean="0">
                <a:solidFill>
                  <a:srgbClr val="33433D"/>
                </a:solidFill>
              </a:rPr>
              <a:t>Бъдещето на Общата селскостопанска политика - опростяване и модернизиране</a:t>
            </a:r>
          </a:p>
          <a:p>
            <a:pPr marL="0" indent="0" eaLnBrk="1" hangingPunct="1">
              <a:lnSpc>
                <a:spcPct val="80000"/>
              </a:lnSpc>
              <a:spcBef>
                <a:spcPct val="0"/>
              </a:spcBef>
            </a:pPr>
            <a:r>
              <a:rPr lang="bg-BG" sz="1900" smtClean="0">
                <a:solidFill>
                  <a:srgbClr val="33433D"/>
                </a:solidFill>
              </a:rPr>
              <a:t>Културата като стратегически ресурс за по-доброто бъдеще на ЕС</a:t>
            </a:r>
            <a:r>
              <a:rPr lang="en-US" sz="1900" smtClean="0">
                <a:solidFill>
                  <a:srgbClr val="33433D"/>
                </a:solidFill>
              </a:rPr>
              <a:t> </a:t>
            </a:r>
            <a:endParaRPr lang="bg-BG" sz="1900" smtClean="0">
              <a:solidFill>
                <a:srgbClr val="33433D"/>
              </a:solidFill>
            </a:endParaRPr>
          </a:p>
        </p:txBody>
      </p:sp>
      <p:sp>
        <p:nvSpPr>
          <p:cNvPr id="30724" name="TextBox 11"/>
          <p:cNvSpPr txBox="1">
            <a:spLocks noChangeArrowheads="1"/>
          </p:cNvSpPr>
          <p:nvPr/>
        </p:nvSpPr>
        <p:spPr bwMode="auto">
          <a:xfrm>
            <a:off x="327025" y="1546225"/>
            <a:ext cx="8763000" cy="461963"/>
          </a:xfrm>
          <a:prstGeom prst="rect">
            <a:avLst/>
          </a:prstGeom>
          <a:noFill/>
          <a:ln w="9525">
            <a:noFill/>
            <a:miter lim="800000"/>
            <a:headEnd/>
            <a:tailEnd/>
          </a:ln>
        </p:spPr>
        <p:txBody>
          <a:bodyPr>
            <a:spAutoFit/>
          </a:bodyPr>
          <a:lstStyle/>
          <a:p>
            <a:r>
              <a:rPr lang="bg-BG" sz="2400">
                <a:latin typeface="Calibri" pitchFamily="34" charset="0"/>
              </a:rPr>
              <a:t>           КЛЮЧОВИ ПОСЛАНИЯ В ПРОГРАМАТА НА БЪЛГАРИЯ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6" name="TextBox 5"/>
          <p:cNvSpPr txBox="1"/>
          <p:nvPr/>
        </p:nvSpPr>
        <p:spPr>
          <a:xfrm>
            <a:off x="395288" y="2317750"/>
            <a:ext cx="7848600" cy="3970338"/>
          </a:xfrm>
          <a:prstGeom prst="rect">
            <a:avLst/>
          </a:prstGeom>
          <a:noFill/>
        </p:spPr>
        <p:txBody>
          <a:bodyPr>
            <a:spAutoFit/>
          </a:bodyPr>
          <a:lstStyle/>
          <a:p>
            <a:pPr algn="just" fontAlgn="auto">
              <a:spcBef>
                <a:spcPts val="0"/>
              </a:spcBef>
              <a:spcAft>
                <a:spcPts val="0"/>
              </a:spcAft>
              <a:defRPr/>
            </a:pPr>
            <a:r>
              <a:rPr lang="bg-BG" dirty="0">
                <a:latin typeface="+mn-lt"/>
              </a:rPr>
              <a:t>Българското председателство ще бъде фокусирано върху </a:t>
            </a:r>
            <a:r>
              <a:rPr lang="bg-BG" b="1" dirty="0">
                <a:latin typeface="+mn-lt"/>
              </a:rPr>
              <a:t>четири основни</a:t>
            </a:r>
            <a:r>
              <a:rPr lang="bg-BG" dirty="0">
                <a:latin typeface="+mn-lt"/>
              </a:rPr>
              <a:t> тематични измерения:</a:t>
            </a:r>
          </a:p>
          <a:p>
            <a:pPr algn="just" fontAlgn="auto">
              <a:spcBef>
                <a:spcPts val="0"/>
              </a:spcBef>
              <a:spcAft>
                <a:spcPts val="0"/>
              </a:spcAft>
              <a:defRPr/>
            </a:pPr>
            <a:endParaRPr lang="bg-BG" dirty="0">
              <a:solidFill>
                <a:srgbClr val="33433D"/>
              </a:solidFill>
              <a:latin typeface="+mn-lt"/>
            </a:endParaRPr>
          </a:p>
          <a:p>
            <a:pPr marL="285750" indent="-285750" algn="just" fontAlgn="auto">
              <a:spcBef>
                <a:spcPts val="0"/>
              </a:spcBef>
              <a:spcAft>
                <a:spcPts val="0"/>
              </a:spcAft>
              <a:buFont typeface="Wingdings" panose="05000000000000000000" pitchFamily="2" charset="2"/>
              <a:buChar char="§"/>
              <a:defRPr/>
            </a:pPr>
            <a:r>
              <a:rPr lang="bg-BG" b="1" i="1" dirty="0">
                <a:solidFill>
                  <a:srgbClr val="009638"/>
                </a:solidFill>
                <a:latin typeface="+mn-lt"/>
              </a:rPr>
              <a:t>Сигурност</a:t>
            </a:r>
            <a:r>
              <a:rPr lang="en-US" b="1" i="1" dirty="0">
                <a:solidFill>
                  <a:srgbClr val="009638"/>
                </a:solidFill>
                <a:latin typeface="+mn-lt"/>
              </a:rPr>
              <a:t> </a:t>
            </a:r>
            <a:r>
              <a:rPr lang="bg-BG" b="1" i="1" dirty="0">
                <a:solidFill>
                  <a:srgbClr val="009638"/>
                </a:solidFill>
                <a:latin typeface="+mn-lt"/>
              </a:rPr>
              <a:t>и стабилност</a:t>
            </a:r>
            <a:endParaRPr lang="en-US" b="1" i="1" dirty="0">
              <a:solidFill>
                <a:srgbClr val="009638"/>
              </a:solidFill>
              <a:latin typeface="+mn-lt"/>
            </a:endParaRPr>
          </a:p>
          <a:p>
            <a:pPr marL="285750" indent="-285750" algn="just" fontAlgn="auto">
              <a:spcBef>
                <a:spcPts val="0"/>
              </a:spcBef>
              <a:spcAft>
                <a:spcPts val="0"/>
              </a:spcAft>
              <a:buFont typeface="Wingdings" panose="05000000000000000000" pitchFamily="2" charset="2"/>
              <a:buChar char="§"/>
              <a:defRPr/>
            </a:pPr>
            <a:r>
              <a:rPr lang="bg-BG" b="1" i="1" dirty="0">
                <a:solidFill>
                  <a:srgbClr val="009638"/>
                </a:solidFill>
                <a:latin typeface="+mn-lt"/>
              </a:rPr>
              <a:t>Европейска перспектива на Западните Балкани</a:t>
            </a:r>
            <a:endParaRPr lang="bg-BG" b="1" dirty="0">
              <a:solidFill>
                <a:srgbClr val="009638"/>
              </a:solidFill>
              <a:latin typeface="+mn-lt"/>
            </a:endParaRPr>
          </a:p>
          <a:p>
            <a:pPr marL="285750" indent="-285750" algn="just" fontAlgn="auto">
              <a:spcBef>
                <a:spcPts val="0"/>
              </a:spcBef>
              <a:spcAft>
                <a:spcPts val="0"/>
              </a:spcAft>
              <a:buFont typeface="Wingdings" panose="05000000000000000000" pitchFamily="2" charset="2"/>
              <a:buChar char="§"/>
              <a:defRPr/>
            </a:pPr>
            <a:r>
              <a:rPr lang="bg-BG" b="1" i="1" dirty="0">
                <a:solidFill>
                  <a:srgbClr val="009638"/>
                </a:solidFill>
                <a:latin typeface="+mn-lt"/>
              </a:rPr>
              <a:t>Предприемачество и иновации</a:t>
            </a:r>
            <a:endParaRPr lang="bg-BG" b="1" dirty="0">
              <a:solidFill>
                <a:srgbClr val="009638"/>
              </a:solidFill>
              <a:latin typeface="+mn-lt"/>
            </a:endParaRPr>
          </a:p>
          <a:p>
            <a:pPr marL="285750" indent="-285750" algn="just" fontAlgn="auto">
              <a:spcBef>
                <a:spcPts val="0"/>
              </a:spcBef>
              <a:spcAft>
                <a:spcPts val="0"/>
              </a:spcAft>
              <a:buFont typeface="Wingdings" panose="05000000000000000000" pitchFamily="2" charset="2"/>
              <a:buChar char="§"/>
              <a:defRPr/>
            </a:pPr>
            <a:r>
              <a:rPr lang="bg-BG" b="1" i="1" dirty="0">
                <a:solidFill>
                  <a:srgbClr val="009638"/>
                </a:solidFill>
                <a:latin typeface="+mn-lt"/>
              </a:rPr>
              <a:t>Младите хора - бъдещето на Европейския съюз</a:t>
            </a:r>
            <a:endParaRPr lang="en-US" b="1" i="1" dirty="0">
              <a:solidFill>
                <a:srgbClr val="009638"/>
              </a:solidFill>
              <a:latin typeface="+mn-lt"/>
            </a:endParaRPr>
          </a:p>
          <a:p>
            <a:pPr marL="285750" indent="-285750" algn="just" fontAlgn="auto">
              <a:spcBef>
                <a:spcPts val="0"/>
              </a:spcBef>
              <a:spcAft>
                <a:spcPts val="0"/>
              </a:spcAft>
              <a:buFont typeface="Wingdings" panose="05000000000000000000" pitchFamily="2" charset="2"/>
              <a:buChar char="§"/>
              <a:defRPr/>
            </a:pPr>
            <a:r>
              <a:rPr lang="bg-BG" b="1" i="1" dirty="0">
                <a:solidFill>
                  <a:srgbClr val="009638"/>
                </a:solidFill>
                <a:latin typeface="+mn-lt"/>
              </a:rPr>
              <a:t>Свързаност и сближаване</a:t>
            </a:r>
            <a:endParaRPr lang="bg-BG" b="1" dirty="0">
              <a:solidFill>
                <a:srgbClr val="009638"/>
              </a:solidFill>
              <a:latin typeface="+mn-lt"/>
            </a:endParaRPr>
          </a:p>
          <a:p>
            <a:pPr algn="just" fontAlgn="auto">
              <a:spcBef>
                <a:spcPts val="0"/>
              </a:spcBef>
              <a:spcAft>
                <a:spcPts val="0"/>
              </a:spcAft>
              <a:defRPr/>
            </a:pPr>
            <a:endParaRPr lang="bg-BG" dirty="0">
              <a:solidFill>
                <a:srgbClr val="009638"/>
              </a:solidFill>
              <a:latin typeface="+mn-lt"/>
            </a:endParaRPr>
          </a:p>
          <a:p>
            <a:pPr algn="just" fontAlgn="auto">
              <a:spcBef>
                <a:spcPts val="0"/>
              </a:spcBef>
              <a:spcAft>
                <a:spcPts val="0"/>
              </a:spcAft>
              <a:defRPr/>
            </a:pPr>
            <a:r>
              <a:rPr lang="bg-BG" dirty="0">
                <a:solidFill>
                  <a:srgbClr val="33433D"/>
                </a:solidFill>
                <a:latin typeface="+mn-lt"/>
              </a:rPr>
              <a:t>България ще работи по темите за </a:t>
            </a:r>
            <a:r>
              <a:rPr lang="bg-BG" b="1" dirty="0">
                <a:solidFill>
                  <a:srgbClr val="009638"/>
                </a:solidFill>
                <a:latin typeface="+mn-lt"/>
              </a:rPr>
              <a:t>младежта и сигурността </a:t>
            </a:r>
            <a:r>
              <a:rPr lang="bg-BG" dirty="0">
                <a:solidFill>
                  <a:srgbClr val="33433D"/>
                </a:solidFill>
                <a:latin typeface="+mn-lt"/>
              </a:rPr>
              <a:t>като хоризонтални приоритети, с оглед на комплексния характер на предизвикателствата пред младите хора и съвременната среда за сигурност. </a:t>
            </a:r>
          </a:p>
          <a:p>
            <a:pPr algn="just" fontAlgn="auto">
              <a:spcBef>
                <a:spcPts val="0"/>
              </a:spcBef>
              <a:spcAft>
                <a:spcPts val="0"/>
              </a:spcAft>
              <a:defRPr/>
            </a:pPr>
            <a:r>
              <a:rPr lang="bg-BG" dirty="0">
                <a:solidFill>
                  <a:srgbClr val="33433D"/>
                </a:solidFill>
                <a:latin typeface="+mn-lt"/>
              </a:rPr>
              <a:t>Страната ни ще следва </a:t>
            </a:r>
            <a:r>
              <a:rPr lang="ru-RU" dirty="0" err="1">
                <a:solidFill>
                  <a:srgbClr val="33433D"/>
                </a:solidFill>
                <a:latin typeface="+mn-lt"/>
              </a:rPr>
              <a:t>принципите</a:t>
            </a:r>
            <a:r>
              <a:rPr lang="ru-RU" dirty="0">
                <a:solidFill>
                  <a:srgbClr val="33433D"/>
                </a:solidFill>
                <a:latin typeface="+mn-lt"/>
              </a:rPr>
              <a:t> на </a:t>
            </a:r>
            <a:r>
              <a:rPr lang="ru-RU" b="1" dirty="0" err="1">
                <a:solidFill>
                  <a:srgbClr val="009638"/>
                </a:solidFill>
                <a:latin typeface="+mn-lt"/>
              </a:rPr>
              <a:t>прозрачност</a:t>
            </a:r>
            <a:r>
              <a:rPr lang="ru-RU" b="1" dirty="0">
                <a:solidFill>
                  <a:srgbClr val="009638"/>
                </a:solidFill>
                <a:latin typeface="+mn-lt"/>
              </a:rPr>
              <a:t> и </a:t>
            </a:r>
            <a:r>
              <a:rPr lang="ru-RU" b="1" dirty="0" err="1">
                <a:solidFill>
                  <a:srgbClr val="009638"/>
                </a:solidFill>
                <a:latin typeface="+mn-lt"/>
              </a:rPr>
              <a:t>отчетност</a:t>
            </a:r>
            <a:r>
              <a:rPr lang="ru-RU" b="1" dirty="0">
                <a:solidFill>
                  <a:srgbClr val="009638"/>
                </a:solidFill>
                <a:latin typeface="+mn-lt"/>
              </a:rPr>
              <a:t> </a:t>
            </a:r>
            <a:r>
              <a:rPr lang="ru-RU" dirty="0">
                <a:solidFill>
                  <a:srgbClr val="33433D"/>
                </a:solidFill>
                <a:latin typeface="+mn-lt"/>
              </a:rPr>
              <a:t>и </a:t>
            </a:r>
            <a:r>
              <a:rPr lang="ru-RU" dirty="0" err="1">
                <a:solidFill>
                  <a:srgbClr val="33433D"/>
                </a:solidFill>
                <a:latin typeface="+mn-lt"/>
              </a:rPr>
              <a:t>ще</a:t>
            </a:r>
            <a:r>
              <a:rPr lang="ru-RU" dirty="0">
                <a:solidFill>
                  <a:srgbClr val="33433D"/>
                </a:solidFill>
                <a:latin typeface="+mn-lt"/>
              </a:rPr>
              <a:t> се стреми </a:t>
            </a:r>
            <a:r>
              <a:rPr lang="ru-RU" dirty="0" err="1">
                <a:solidFill>
                  <a:srgbClr val="33433D"/>
                </a:solidFill>
                <a:latin typeface="+mn-lt"/>
              </a:rPr>
              <a:t>към</a:t>
            </a:r>
            <a:r>
              <a:rPr lang="ru-RU" dirty="0">
                <a:solidFill>
                  <a:srgbClr val="33433D"/>
                </a:solidFill>
                <a:latin typeface="+mn-lt"/>
              </a:rPr>
              <a:t> „</a:t>
            </a:r>
            <a:r>
              <a:rPr lang="ru-RU" b="1" dirty="0">
                <a:solidFill>
                  <a:srgbClr val="009638"/>
                </a:solidFill>
                <a:latin typeface="+mn-lt"/>
              </a:rPr>
              <a:t>отворено </a:t>
            </a:r>
            <a:r>
              <a:rPr lang="ru-RU" b="1" dirty="0" err="1">
                <a:solidFill>
                  <a:srgbClr val="009638"/>
                </a:solidFill>
                <a:latin typeface="+mn-lt"/>
              </a:rPr>
              <a:t>към</a:t>
            </a:r>
            <a:r>
              <a:rPr lang="ru-RU" b="1" dirty="0">
                <a:solidFill>
                  <a:srgbClr val="009638"/>
                </a:solidFill>
                <a:latin typeface="+mn-lt"/>
              </a:rPr>
              <a:t> </a:t>
            </a:r>
            <a:r>
              <a:rPr lang="ru-RU" b="1" dirty="0" err="1">
                <a:solidFill>
                  <a:srgbClr val="009638"/>
                </a:solidFill>
                <a:latin typeface="+mn-lt"/>
              </a:rPr>
              <a:t>гражданите</a:t>
            </a:r>
            <a:r>
              <a:rPr lang="ru-RU" dirty="0">
                <a:solidFill>
                  <a:srgbClr val="33433D"/>
                </a:solidFill>
                <a:latin typeface="+mn-lt"/>
              </a:rPr>
              <a:t>“ </a:t>
            </a:r>
            <a:r>
              <a:rPr lang="ru-RU" dirty="0" err="1">
                <a:solidFill>
                  <a:srgbClr val="33433D"/>
                </a:solidFill>
                <a:latin typeface="+mn-lt"/>
              </a:rPr>
              <a:t>Председателство</a:t>
            </a:r>
            <a:endParaRPr lang="bg-BG" dirty="0">
              <a:solidFill>
                <a:srgbClr val="33433D"/>
              </a:solidFill>
              <a:latin typeface="+mn-lt"/>
            </a:endParaRPr>
          </a:p>
        </p:txBody>
      </p:sp>
      <p:sp>
        <p:nvSpPr>
          <p:cNvPr id="31748" name="TextBox 10"/>
          <p:cNvSpPr txBox="1">
            <a:spLocks noChangeArrowheads="1"/>
          </p:cNvSpPr>
          <p:nvPr/>
        </p:nvSpPr>
        <p:spPr bwMode="auto">
          <a:xfrm>
            <a:off x="327025" y="1546225"/>
            <a:ext cx="8763000" cy="461963"/>
          </a:xfrm>
          <a:prstGeom prst="rect">
            <a:avLst/>
          </a:prstGeom>
          <a:noFill/>
          <a:ln w="9525">
            <a:noFill/>
            <a:miter lim="800000"/>
            <a:headEnd/>
            <a:tailEnd/>
          </a:ln>
        </p:spPr>
        <p:txBody>
          <a:bodyPr>
            <a:spAutoFit/>
          </a:bodyPr>
          <a:lstStyle/>
          <a:p>
            <a:r>
              <a:rPr lang="bg-BG" sz="2400">
                <a:latin typeface="Calibri" pitchFamily="34" charset="0"/>
              </a:rPr>
              <a:t>           КЛЮЧОВИ ПОСЛАНИЯ В ПРОГРАМАТА НА БЪЛГАРИЯ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2"/>
          <a:srcRect/>
          <a:stretch>
            <a:fillRect/>
          </a:stretch>
        </p:blipFill>
        <p:spPr bwMode="auto">
          <a:xfrm>
            <a:off x="1641475" y="-96838"/>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32771" name="TextBox 11"/>
          <p:cNvSpPr txBox="1">
            <a:spLocks noChangeArrowheads="1"/>
          </p:cNvSpPr>
          <p:nvPr/>
        </p:nvSpPr>
        <p:spPr bwMode="auto">
          <a:xfrm>
            <a:off x="539750" y="2446338"/>
            <a:ext cx="6840538" cy="2289175"/>
          </a:xfrm>
          <a:prstGeom prst="rect">
            <a:avLst/>
          </a:prstGeom>
          <a:noFill/>
          <a:ln w="9525">
            <a:noFill/>
            <a:miter lim="800000"/>
            <a:headEnd/>
            <a:tailEnd/>
          </a:ln>
        </p:spPr>
        <p:txBody>
          <a:bodyPr>
            <a:spAutoFit/>
          </a:bodyPr>
          <a:lstStyle/>
          <a:p>
            <a:pPr algn="just"/>
            <a:r>
              <a:rPr lang="ru-RU" altLang="en-US">
                <a:solidFill>
                  <a:srgbClr val="33433D"/>
                </a:solidFill>
                <a:latin typeface="Calibri" pitchFamily="34" charset="0"/>
              </a:rPr>
              <a:t>Именно </a:t>
            </a:r>
            <a:r>
              <a:rPr lang="ru-RU" altLang="en-US" b="1">
                <a:solidFill>
                  <a:srgbClr val="33433D"/>
                </a:solidFill>
                <a:latin typeface="Calibri" pitchFamily="34" charset="0"/>
              </a:rPr>
              <a:t>2018 г. </a:t>
            </a:r>
            <a:r>
              <a:rPr lang="ru-RU" altLang="en-US">
                <a:solidFill>
                  <a:srgbClr val="33433D"/>
                </a:solidFill>
                <a:latin typeface="Calibri" pitchFamily="34" charset="0"/>
              </a:rPr>
              <a:t>предлага възможност страната ни да мобилизира </a:t>
            </a:r>
            <a:r>
              <a:rPr lang="ru-RU" altLang="en-US" b="1">
                <a:solidFill>
                  <a:srgbClr val="009638"/>
                </a:solidFill>
                <a:latin typeface="Calibri" pitchFamily="34" charset="0"/>
              </a:rPr>
              <a:t>политическия, експертен и административен ресурс</a:t>
            </a:r>
            <a:r>
              <a:rPr lang="en-US" altLang="en-US" b="1">
                <a:solidFill>
                  <a:srgbClr val="33433D"/>
                </a:solidFill>
                <a:latin typeface="Calibri" pitchFamily="34" charset="0"/>
              </a:rPr>
              <a:t>,</a:t>
            </a:r>
            <a:r>
              <a:rPr lang="ru-RU" altLang="en-US" b="1">
                <a:solidFill>
                  <a:srgbClr val="33433D"/>
                </a:solidFill>
                <a:latin typeface="Calibri" pitchFamily="34" charset="0"/>
              </a:rPr>
              <a:t> </a:t>
            </a:r>
            <a:r>
              <a:rPr lang="ru-RU" altLang="en-US">
                <a:solidFill>
                  <a:srgbClr val="33433D"/>
                </a:solidFill>
                <a:latin typeface="Calibri" pitchFamily="34" charset="0"/>
              </a:rPr>
              <a:t>нужен за едно резултатно председателство.</a:t>
            </a:r>
          </a:p>
          <a:p>
            <a:pPr algn="just"/>
            <a:endParaRPr lang="en-US" altLang="en-US">
              <a:solidFill>
                <a:srgbClr val="33433D"/>
              </a:solidFill>
              <a:latin typeface="Calibri" pitchFamily="34" charset="0"/>
            </a:endParaRPr>
          </a:p>
          <a:p>
            <a:pPr algn="just"/>
            <a:r>
              <a:rPr lang="ru-RU" altLang="en-US" b="1">
                <a:solidFill>
                  <a:srgbClr val="009638"/>
                </a:solidFill>
                <a:latin typeface="Calibri" pitchFamily="34" charset="0"/>
              </a:rPr>
              <a:t>Успешното представяне </a:t>
            </a:r>
            <a:r>
              <a:rPr lang="ru-RU" altLang="en-US">
                <a:solidFill>
                  <a:srgbClr val="33433D"/>
                </a:solidFill>
                <a:latin typeface="Calibri" pitchFamily="34" charset="0"/>
              </a:rPr>
              <a:t>на България ще допринесе за положителните  възприятия за нея на европейско ниво и би могло да бъде катализатор за </a:t>
            </a:r>
            <a:r>
              <a:rPr lang="ru-RU" altLang="en-US" b="1">
                <a:solidFill>
                  <a:srgbClr val="009638"/>
                </a:solidFill>
                <a:latin typeface="Calibri" pitchFamily="34" charset="0"/>
              </a:rPr>
              <a:t>важни положителни промени и развитие </a:t>
            </a:r>
            <a:r>
              <a:rPr lang="ru-RU" altLang="en-US">
                <a:solidFill>
                  <a:srgbClr val="33433D"/>
                </a:solidFill>
                <a:latin typeface="Calibri" pitchFamily="34" charset="0"/>
              </a:rPr>
              <a:t>в страната.</a:t>
            </a:r>
            <a:endParaRPr lang="ru-RU" altLang="en-US">
              <a:solidFill>
                <a:srgbClr val="1F4E79"/>
              </a:solidFill>
              <a:latin typeface="Calibri" pitchFamily="34" charset="0"/>
            </a:endParaRPr>
          </a:p>
        </p:txBody>
      </p:sp>
      <p:sp>
        <p:nvSpPr>
          <p:cNvPr id="32772" name="TextBox 14"/>
          <p:cNvSpPr txBox="1">
            <a:spLocks noChangeArrowheads="1"/>
          </p:cNvSpPr>
          <p:nvPr/>
        </p:nvSpPr>
        <p:spPr bwMode="auto">
          <a:xfrm>
            <a:off x="327025" y="1546225"/>
            <a:ext cx="8763000" cy="461963"/>
          </a:xfrm>
          <a:prstGeom prst="rect">
            <a:avLst/>
          </a:prstGeom>
          <a:noFill/>
          <a:ln w="9525">
            <a:noFill/>
            <a:miter lim="800000"/>
            <a:headEnd/>
            <a:tailEnd/>
          </a:ln>
        </p:spPr>
        <p:txBody>
          <a:bodyPr>
            <a:spAutoFit/>
          </a:bodyPr>
          <a:lstStyle/>
          <a:p>
            <a:pPr algn="ctr"/>
            <a:r>
              <a:rPr lang="bg-BG" sz="2400">
                <a:latin typeface="Calibri" pitchFamily="34" charset="0"/>
              </a:rPr>
              <a:t>ВЪЗМОЖНОСТИ ЗА СТРАНАТА НИ</a:t>
            </a:r>
          </a:p>
        </p:txBody>
      </p:sp>
      <p:pic>
        <p:nvPicPr>
          <p:cNvPr id="32773" name="Picture 2"/>
          <p:cNvPicPr>
            <a:picLocks noChangeAspect="1"/>
          </p:cNvPicPr>
          <p:nvPr/>
        </p:nvPicPr>
        <p:blipFill>
          <a:blip r:embed="rId3"/>
          <a:srcRect/>
          <a:stretch>
            <a:fillRect/>
          </a:stretch>
        </p:blipFill>
        <p:spPr bwMode="auto">
          <a:xfrm>
            <a:off x="6780213" y="5468938"/>
            <a:ext cx="1200150" cy="10556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p:cNvPicPr>
            <a:picLocks noChangeAspect="1"/>
          </p:cNvPicPr>
          <p:nvPr/>
        </p:nvPicPr>
        <p:blipFill>
          <a:blip r:embed="rId2"/>
          <a:srcRect/>
          <a:stretch>
            <a:fillRect/>
          </a:stretch>
        </p:blipFill>
        <p:spPr bwMode="auto">
          <a:xfrm>
            <a:off x="4583113" y="5532438"/>
            <a:ext cx="1598612" cy="1598612"/>
          </a:xfrm>
          <a:prstGeom prst="rect">
            <a:avLst/>
          </a:prstGeom>
          <a:noFill/>
          <a:ln w="9525">
            <a:noFill/>
            <a:miter lim="800000"/>
            <a:headEnd/>
            <a:tailEnd/>
          </a:ln>
        </p:spPr>
      </p:pic>
      <p:pic>
        <p:nvPicPr>
          <p:cNvPr id="33794" name="Picture 4"/>
          <p:cNvPicPr>
            <a:picLocks noChangeAspect="1" noChangeArrowheads="1"/>
          </p:cNvPicPr>
          <p:nvPr/>
        </p:nvPicPr>
        <p:blipFill>
          <a:blip r:embed="rId3"/>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33796" name="TextBox 11"/>
          <p:cNvSpPr txBox="1">
            <a:spLocks noChangeArrowheads="1"/>
          </p:cNvSpPr>
          <p:nvPr/>
        </p:nvSpPr>
        <p:spPr bwMode="auto">
          <a:xfrm>
            <a:off x="19050" y="1989138"/>
            <a:ext cx="9036050" cy="3113087"/>
          </a:xfrm>
          <a:prstGeom prst="rect">
            <a:avLst/>
          </a:prstGeom>
          <a:noFill/>
          <a:ln w="9525">
            <a:noFill/>
            <a:miter lim="800000"/>
            <a:headEnd/>
            <a:tailEnd/>
          </a:ln>
        </p:spPr>
        <p:txBody>
          <a:bodyPr>
            <a:spAutoFit/>
          </a:bodyPr>
          <a:lstStyle/>
          <a:p>
            <a:pPr algn="just"/>
            <a:r>
              <a:rPr lang="bg-BG" altLang="bg-BG">
                <a:solidFill>
                  <a:srgbClr val="33433D"/>
                </a:solidFill>
                <a:latin typeface="Calibri" pitchFamily="34" charset="0"/>
              </a:rPr>
              <a:t>Председателството би </a:t>
            </a:r>
            <a:r>
              <a:rPr lang="bg-BG" altLang="bg-BG" b="1">
                <a:solidFill>
                  <a:srgbClr val="33433D"/>
                </a:solidFill>
                <a:latin typeface="Calibri" pitchFamily="34" charset="0"/>
              </a:rPr>
              <a:t>спомогнало</a:t>
            </a:r>
            <a:r>
              <a:rPr lang="bg-BG" altLang="bg-BG">
                <a:solidFill>
                  <a:srgbClr val="33433D"/>
                </a:solidFill>
                <a:latin typeface="Calibri" pitchFamily="34" charset="0"/>
              </a:rPr>
              <a:t> за:</a:t>
            </a:r>
          </a:p>
          <a:p>
            <a:pPr algn="just"/>
            <a:endParaRPr lang="bg-BG" altLang="bg-BG">
              <a:solidFill>
                <a:srgbClr val="33433D"/>
              </a:solidFill>
              <a:latin typeface="Calibri" pitchFamily="34" charset="0"/>
            </a:endParaRPr>
          </a:p>
          <a:p>
            <a:pPr algn="just">
              <a:buFont typeface="Arial" charset="0"/>
              <a:buChar char="•"/>
            </a:pPr>
            <a:r>
              <a:rPr lang="bg-BG" altLang="bg-BG">
                <a:solidFill>
                  <a:srgbClr val="33433D"/>
                </a:solidFill>
                <a:latin typeface="Calibri" pitchFamily="34" charset="0"/>
              </a:rPr>
              <a:t>Стимулиране на </a:t>
            </a:r>
            <a:r>
              <a:rPr lang="ru-RU" altLang="bg-BG" b="1">
                <a:solidFill>
                  <a:srgbClr val="009638"/>
                </a:solidFill>
                <a:latin typeface="Calibri" pitchFamily="34" charset="0"/>
              </a:rPr>
              <a:t>икономиката</a:t>
            </a:r>
            <a:r>
              <a:rPr lang="bg-BG" altLang="bg-BG">
                <a:solidFill>
                  <a:srgbClr val="009638"/>
                </a:solidFill>
                <a:latin typeface="Calibri" pitchFamily="34" charset="0"/>
              </a:rPr>
              <a:t> и </a:t>
            </a:r>
            <a:r>
              <a:rPr lang="ru-RU" altLang="bg-BG" b="1">
                <a:solidFill>
                  <a:srgbClr val="009638"/>
                </a:solidFill>
                <a:latin typeface="Calibri" pitchFamily="34" charset="0"/>
              </a:rPr>
              <a:t>туристическия бизнес</a:t>
            </a:r>
            <a:r>
              <a:rPr lang="bg-BG" altLang="bg-BG" b="1">
                <a:solidFill>
                  <a:srgbClr val="33433D"/>
                </a:solidFill>
                <a:latin typeface="Calibri" pitchFamily="34" charset="0"/>
              </a:rPr>
              <a:t>.</a:t>
            </a:r>
          </a:p>
          <a:p>
            <a:pPr algn="just">
              <a:buFont typeface="Arial" charset="0"/>
              <a:buChar char="•"/>
            </a:pPr>
            <a:r>
              <a:rPr lang="bg-BG">
                <a:solidFill>
                  <a:srgbClr val="33433D"/>
                </a:solidFill>
                <a:latin typeface="Calibri" pitchFamily="34" charset="0"/>
              </a:rPr>
              <a:t>Повишаване на </a:t>
            </a:r>
            <a:r>
              <a:rPr lang="bg-BG" b="1">
                <a:solidFill>
                  <a:srgbClr val="33433D"/>
                </a:solidFill>
                <a:latin typeface="Calibri" pitchFamily="34" charset="0"/>
              </a:rPr>
              <a:t>репутацията</a:t>
            </a:r>
            <a:r>
              <a:rPr lang="bg-BG">
                <a:solidFill>
                  <a:srgbClr val="33433D"/>
                </a:solidFill>
                <a:latin typeface="Calibri" pitchFamily="34" charset="0"/>
              </a:rPr>
              <a:t> на страната и подобряване на </a:t>
            </a:r>
            <a:r>
              <a:rPr lang="bg-BG" b="1">
                <a:solidFill>
                  <a:srgbClr val="009638"/>
                </a:solidFill>
                <a:latin typeface="Calibri" pitchFamily="34" charset="0"/>
              </a:rPr>
              <a:t>имиджа</a:t>
            </a:r>
            <a:r>
              <a:rPr lang="bg-BG">
                <a:solidFill>
                  <a:srgbClr val="009638"/>
                </a:solidFill>
                <a:latin typeface="Calibri" pitchFamily="34" charset="0"/>
              </a:rPr>
              <a:t> й</a:t>
            </a:r>
            <a:r>
              <a:rPr lang="bg-BG">
                <a:solidFill>
                  <a:srgbClr val="33433D"/>
                </a:solidFill>
                <a:latin typeface="Calibri" pitchFamily="34" charset="0"/>
              </a:rPr>
              <a:t> като член на ЕС.</a:t>
            </a:r>
            <a:endParaRPr lang="bg-BG" altLang="bg-BG">
              <a:solidFill>
                <a:srgbClr val="33433D"/>
              </a:solidFill>
              <a:latin typeface="Calibri" pitchFamily="34" charset="0"/>
            </a:endParaRPr>
          </a:p>
          <a:p>
            <a:pPr algn="just">
              <a:buFont typeface="Arial" charset="0"/>
              <a:buChar char="•"/>
            </a:pPr>
            <a:r>
              <a:rPr lang="bg-BG">
                <a:solidFill>
                  <a:srgbClr val="33433D"/>
                </a:solidFill>
                <a:latin typeface="Calibri" pitchFamily="34" charset="0"/>
              </a:rPr>
              <a:t>Превръщането на младите хора в своеобразни „посланици“ на Българското председателство, тъй като те са носителят на новото,  от тях зависи бъдещата конкурентоспособност на нашите икономики, те ще живеят в  обновения Европейския съюз, чието бъдеще ще  бъде обсъждано интензивно по време на нашето председателство. </a:t>
            </a:r>
          </a:p>
          <a:p>
            <a:pPr algn="just">
              <a:buFont typeface="Arial" charset="0"/>
              <a:buChar char="•"/>
            </a:pPr>
            <a:r>
              <a:rPr lang="ru-RU" altLang="bg-BG">
                <a:solidFill>
                  <a:srgbClr val="33433D"/>
                </a:solidFill>
                <a:latin typeface="Calibri" pitchFamily="34" charset="0"/>
              </a:rPr>
              <a:t>Възможности за подобряване на </a:t>
            </a:r>
            <a:r>
              <a:rPr lang="ru-RU" altLang="bg-BG" b="1">
                <a:solidFill>
                  <a:srgbClr val="009638"/>
                </a:solidFill>
                <a:latin typeface="Calibri" pitchFamily="34" charset="0"/>
              </a:rPr>
              <a:t>инфраструктурата</a:t>
            </a:r>
            <a:r>
              <a:rPr lang="ru-RU" altLang="bg-BG">
                <a:solidFill>
                  <a:srgbClr val="33433D"/>
                </a:solidFill>
                <a:latin typeface="Calibri" pitchFamily="34" charset="0"/>
              </a:rPr>
              <a:t> и превръщане на София в конгресен център. Извън София, събития ще се проведат и в големите български градове.</a:t>
            </a:r>
          </a:p>
        </p:txBody>
      </p:sp>
      <p:sp>
        <p:nvSpPr>
          <p:cNvPr id="33797" name="TextBox 14"/>
          <p:cNvSpPr txBox="1">
            <a:spLocks noChangeArrowheads="1"/>
          </p:cNvSpPr>
          <p:nvPr/>
        </p:nvSpPr>
        <p:spPr bwMode="auto">
          <a:xfrm>
            <a:off x="327025" y="1546225"/>
            <a:ext cx="8763000" cy="461963"/>
          </a:xfrm>
          <a:prstGeom prst="rect">
            <a:avLst/>
          </a:prstGeom>
          <a:noFill/>
          <a:ln w="9525">
            <a:noFill/>
            <a:miter lim="800000"/>
            <a:headEnd/>
            <a:tailEnd/>
          </a:ln>
        </p:spPr>
        <p:txBody>
          <a:bodyPr>
            <a:spAutoFit/>
          </a:bodyPr>
          <a:lstStyle/>
          <a:p>
            <a:pPr algn="ctr"/>
            <a:r>
              <a:rPr lang="bg-BG" sz="2400">
                <a:latin typeface="Calibri" pitchFamily="34" charset="0"/>
              </a:rPr>
              <a:t>ВЪЗМОЖНОСТИ ЗА СТРАНАТА НИ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p:cNvPicPr>
          <p:nvPr/>
        </p:nvPicPr>
        <p:blipFill>
          <a:blip r:embed="rId2"/>
          <a:srcRect/>
          <a:stretch>
            <a:fillRect/>
          </a:stretch>
        </p:blipFill>
        <p:spPr bwMode="auto">
          <a:xfrm>
            <a:off x="0" y="549275"/>
            <a:ext cx="9144000"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2565400"/>
            <a:ext cx="8045450" cy="3743325"/>
          </a:xfrm>
        </p:spPr>
        <p:txBody>
          <a:bodyPr rtlCol="0">
            <a:normAutofit fontScale="92500" lnSpcReduction="10000"/>
          </a:bodyPr>
          <a:lstStyle/>
          <a:p>
            <a:pPr marL="0" lvl="2" indent="0" algn="just" defTabSz="914400" eaLnBrk="1" fontAlgn="auto" hangingPunct="1">
              <a:spcAft>
                <a:spcPts val="0"/>
              </a:spcAft>
              <a:buClr>
                <a:srgbClr val="F85826"/>
              </a:buClr>
              <a:buFont typeface="Arial" panose="020B0604020202020204" pitchFamily="34" charset="0"/>
              <a:buNone/>
              <a:defRPr/>
            </a:pPr>
            <a:r>
              <a:rPr lang="bg-BG" sz="1800" b="1" dirty="0">
                <a:solidFill>
                  <a:srgbClr val="00B050"/>
                </a:solidFill>
              </a:rPr>
              <a:t>2017-та </a:t>
            </a:r>
            <a:r>
              <a:rPr lang="bg-BG" sz="1800" b="1" dirty="0" smtClean="0">
                <a:solidFill>
                  <a:srgbClr val="00B050"/>
                </a:solidFill>
              </a:rPr>
              <a:t>г. е юбилейна, </a:t>
            </a:r>
            <a:r>
              <a:rPr lang="bg-BG" sz="1800" b="1" dirty="0">
                <a:solidFill>
                  <a:srgbClr val="00B050"/>
                </a:solidFill>
              </a:rPr>
              <a:t>бележеща </a:t>
            </a:r>
            <a:r>
              <a:rPr lang="bg-BG" sz="1800" b="1" dirty="0" smtClean="0">
                <a:solidFill>
                  <a:srgbClr val="00B050"/>
                </a:solidFill>
              </a:rPr>
              <a:t>две важни </a:t>
            </a:r>
            <a:r>
              <a:rPr lang="bg-BG" sz="1800" b="1" dirty="0">
                <a:solidFill>
                  <a:srgbClr val="00B050"/>
                </a:solidFill>
              </a:rPr>
              <a:t>събития</a:t>
            </a:r>
            <a:r>
              <a:rPr lang="bg-BG" sz="1800" dirty="0">
                <a:solidFill>
                  <a:srgbClr val="33433D"/>
                </a:solidFill>
              </a:rPr>
              <a:t>:</a:t>
            </a:r>
          </a:p>
          <a:p>
            <a:pPr marL="285750" lvl="2" indent="-285750" algn="just" defTabSz="914400" eaLnBrk="1" fontAlgn="auto" hangingPunct="1">
              <a:spcAft>
                <a:spcPts val="0"/>
              </a:spcAft>
              <a:buClr>
                <a:srgbClr val="F85826"/>
              </a:buClr>
              <a:buFont typeface="Wingdings" panose="05000000000000000000" pitchFamily="2" charset="2"/>
              <a:buChar char="§"/>
              <a:defRPr/>
            </a:pPr>
            <a:r>
              <a:rPr lang="bg-BG" sz="1800" b="1" dirty="0" smtClean="0">
                <a:solidFill>
                  <a:srgbClr val="33433D"/>
                </a:solidFill>
              </a:rPr>
              <a:t>10 години от присъединяването на България към ЕС </a:t>
            </a:r>
          </a:p>
          <a:p>
            <a:pPr marL="0" lvl="2" indent="0" algn="just" defTabSz="914400" eaLnBrk="1" fontAlgn="auto" hangingPunct="1">
              <a:spcAft>
                <a:spcPts val="0"/>
              </a:spcAft>
              <a:buClr>
                <a:srgbClr val="F85826"/>
              </a:buClr>
              <a:buFont typeface="Arial" panose="020B0604020202020204" pitchFamily="34" charset="0"/>
              <a:buNone/>
              <a:defRPr/>
            </a:pPr>
            <a:r>
              <a:rPr lang="bg-BG" sz="1800" dirty="0" smtClean="0">
                <a:solidFill>
                  <a:srgbClr val="33433D"/>
                </a:solidFill>
              </a:rPr>
              <a:t>На </a:t>
            </a:r>
            <a:r>
              <a:rPr lang="bg-BG" sz="1800" dirty="0">
                <a:solidFill>
                  <a:srgbClr val="33433D"/>
                </a:solidFill>
              </a:rPr>
              <a:t>1 януари 2007 г. България стана пълноправен член на Европейския съюз. </a:t>
            </a:r>
            <a:endParaRPr lang="bg-BG" sz="1800" dirty="0" smtClean="0">
              <a:solidFill>
                <a:srgbClr val="33433D"/>
              </a:solidFill>
            </a:endParaRPr>
          </a:p>
          <a:p>
            <a:pPr marL="0" lvl="2" indent="0" algn="just" defTabSz="914400" eaLnBrk="1" fontAlgn="auto" hangingPunct="1">
              <a:spcAft>
                <a:spcPts val="0"/>
              </a:spcAft>
              <a:buClr>
                <a:srgbClr val="F85826"/>
              </a:buClr>
              <a:buFont typeface="Arial" panose="020B0604020202020204" pitchFamily="34" charset="0"/>
              <a:buNone/>
              <a:defRPr/>
            </a:pPr>
            <a:r>
              <a:rPr lang="bg-BG" sz="1800" dirty="0" smtClean="0">
                <a:solidFill>
                  <a:srgbClr val="33433D"/>
                </a:solidFill>
              </a:rPr>
              <a:t>През 2017 г. отбелязваме първото си десетилетие като граждани на ЕС и се подготвяме за </a:t>
            </a:r>
            <a:r>
              <a:rPr lang="bg-BG" sz="1800" b="1" dirty="0" smtClean="0">
                <a:solidFill>
                  <a:srgbClr val="33433D"/>
                </a:solidFill>
              </a:rPr>
              <a:t>първото си ротационно Председателство </a:t>
            </a:r>
            <a:r>
              <a:rPr lang="bg-BG" sz="1800" dirty="0" smtClean="0">
                <a:solidFill>
                  <a:srgbClr val="33433D"/>
                </a:solidFill>
              </a:rPr>
              <a:t>на Съвета на ЕС през 2018 г.</a:t>
            </a:r>
          </a:p>
          <a:p>
            <a:pPr marL="0" lvl="2" indent="0" algn="just" defTabSz="914400" eaLnBrk="1" fontAlgn="auto" hangingPunct="1">
              <a:spcAft>
                <a:spcPts val="0"/>
              </a:spcAft>
              <a:buClr>
                <a:srgbClr val="F85826"/>
              </a:buClr>
              <a:buFont typeface="Arial" panose="020B0604020202020204" pitchFamily="34" charset="0"/>
              <a:buNone/>
              <a:defRPr/>
            </a:pPr>
            <a:endParaRPr lang="bg-BG" sz="1800" dirty="0" smtClean="0">
              <a:solidFill>
                <a:srgbClr val="33433D"/>
              </a:solidFill>
            </a:endParaRPr>
          </a:p>
          <a:p>
            <a:pPr marL="285750" lvl="2" indent="-285750" algn="just" defTabSz="914400" eaLnBrk="1" fontAlgn="auto" hangingPunct="1">
              <a:spcAft>
                <a:spcPts val="0"/>
              </a:spcAft>
              <a:buClr>
                <a:srgbClr val="F85826"/>
              </a:buClr>
              <a:buFont typeface="Wingdings" panose="05000000000000000000" pitchFamily="2" charset="2"/>
              <a:buChar char="§"/>
              <a:defRPr/>
            </a:pPr>
            <a:r>
              <a:rPr lang="bg-BG" sz="1800" b="1" dirty="0" smtClean="0">
                <a:solidFill>
                  <a:srgbClr val="33433D"/>
                </a:solidFill>
              </a:rPr>
              <a:t>60 години от подписването на Римските договори и създаването на Европейската икономическа общност. </a:t>
            </a:r>
          </a:p>
          <a:p>
            <a:pPr marL="0" lvl="2" indent="0" algn="just" defTabSz="914400" eaLnBrk="1" fontAlgn="auto" hangingPunct="1">
              <a:spcAft>
                <a:spcPts val="0"/>
              </a:spcAft>
              <a:buClr>
                <a:srgbClr val="F85826"/>
              </a:buClr>
              <a:buFont typeface="Arial" panose="020B0604020202020204" pitchFamily="34" charset="0"/>
              <a:buNone/>
              <a:defRPr/>
            </a:pPr>
            <a:r>
              <a:rPr lang="bg-BG" sz="1800" dirty="0" smtClean="0">
                <a:solidFill>
                  <a:srgbClr val="33433D"/>
                </a:solidFill>
              </a:rPr>
              <a:t>Преди 60 години в Рим бяха положени основите на Европа такава, каквато я познаваме днес. Това събитие възвестява началото на най-продължителния мирен период в историята на Европа. С Римските договори се: </a:t>
            </a:r>
          </a:p>
          <a:p>
            <a:pPr marL="285750" lvl="2" indent="-285750" algn="just" defTabSz="914400" eaLnBrk="1" fontAlgn="auto" hangingPunct="1">
              <a:spcAft>
                <a:spcPts val="0"/>
              </a:spcAft>
              <a:buClr>
                <a:srgbClr val="F85826"/>
              </a:buClr>
              <a:buFont typeface="Courier New" panose="02070309020205020404" pitchFamily="49" charset="0"/>
              <a:buChar char="o"/>
              <a:defRPr/>
            </a:pPr>
            <a:r>
              <a:rPr lang="bg-BG" sz="1800" dirty="0" smtClean="0">
                <a:solidFill>
                  <a:srgbClr val="33433D"/>
                </a:solidFill>
              </a:rPr>
              <a:t>установява общ пазар, където хора, стоки, услуги и капитали могат да се движат свободно</a:t>
            </a:r>
          </a:p>
          <a:p>
            <a:pPr marL="285750" lvl="2" indent="-285750" algn="just" defTabSz="914400" eaLnBrk="1" fontAlgn="auto" hangingPunct="1">
              <a:spcAft>
                <a:spcPts val="0"/>
              </a:spcAft>
              <a:buClr>
                <a:srgbClr val="F85826"/>
              </a:buClr>
              <a:buFont typeface="Courier New" panose="02070309020205020404" pitchFamily="49" charset="0"/>
              <a:buChar char="o"/>
              <a:defRPr/>
            </a:pPr>
            <a:r>
              <a:rPr lang="bg-BG" sz="1800" dirty="0" smtClean="0">
                <a:solidFill>
                  <a:srgbClr val="33433D"/>
                </a:solidFill>
              </a:rPr>
              <a:t>създават условия за просперитет и стабилност в полза на европейските граждани.</a:t>
            </a:r>
            <a:endParaRPr lang="bg-BG" sz="1800" dirty="0">
              <a:solidFill>
                <a:srgbClr val="33433D"/>
              </a:solidFill>
            </a:endParaRPr>
          </a:p>
        </p:txBody>
      </p:sp>
      <p:sp>
        <p:nvSpPr>
          <p:cNvPr id="5" name="Title 4"/>
          <p:cNvSpPr>
            <a:spLocks noGrp="1"/>
          </p:cNvSpPr>
          <p:nvPr>
            <p:ph type="title"/>
          </p:nvPr>
        </p:nvSpPr>
        <p:spPr>
          <a:xfrm>
            <a:off x="611188" y="1557338"/>
            <a:ext cx="8013700" cy="482600"/>
          </a:xfrm>
        </p:spPr>
        <p:txBody>
          <a:bodyPr rtlCol="0">
            <a:normAutofit fontScale="90000"/>
          </a:bodyPr>
          <a:lstStyle/>
          <a:p>
            <a:pPr eaLnBrk="1" fontAlgn="auto" hangingPunct="1">
              <a:spcAft>
                <a:spcPts val="0"/>
              </a:spcAft>
              <a:defRPr/>
            </a:pPr>
            <a:r>
              <a:rPr lang="bg-BG" sz="2250" b="1" i="1" dirty="0" smtClean="0">
                <a:solidFill>
                  <a:schemeClr val="accent1">
                    <a:lumMod val="50000"/>
                  </a:schemeClr>
                </a:solidFill>
                <a:latin typeface="+mn-lt"/>
                <a:ea typeface="+mn-ea"/>
                <a:cs typeface="+mn-cs"/>
              </a:rPr>
              <a:t/>
            </a:r>
            <a:br>
              <a:rPr lang="bg-BG" sz="2250" b="1" i="1" dirty="0" smtClean="0">
                <a:solidFill>
                  <a:schemeClr val="accent1">
                    <a:lumMod val="50000"/>
                  </a:schemeClr>
                </a:solidFill>
                <a:latin typeface="+mn-lt"/>
                <a:ea typeface="+mn-ea"/>
                <a:cs typeface="+mn-cs"/>
              </a:rPr>
            </a:br>
            <a:r>
              <a:rPr lang="bg-BG" sz="2250" b="1" i="1" dirty="0">
                <a:solidFill>
                  <a:schemeClr val="accent1">
                    <a:lumMod val="50000"/>
                  </a:schemeClr>
                </a:solidFill>
                <a:latin typeface="+mn-lt"/>
                <a:ea typeface="+mn-ea"/>
                <a:cs typeface="+mn-cs"/>
              </a:rPr>
              <a:t/>
            </a:r>
            <a:br>
              <a:rPr lang="bg-BG" sz="2250" b="1" i="1" dirty="0">
                <a:solidFill>
                  <a:schemeClr val="accent1">
                    <a:lumMod val="50000"/>
                  </a:schemeClr>
                </a:solidFill>
                <a:latin typeface="+mn-lt"/>
                <a:ea typeface="+mn-ea"/>
                <a:cs typeface="+mn-cs"/>
              </a:rPr>
            </a:br>
            <a:r>
              <a:rPr lang="bg-BG" sz="3100" dirty="0" smtClean="0">
                <a:solidFill>
                  <a:srgbClr val="33433D"/>
                </a:solidFill>
                <a:latin typeface="+mn-lt"/>
                <a:ea typeface="+mn-ea"/>
                <a:cs typeface="+mn-cs"/>
              </a:rPr>
              <a:t>2017 г. – ЮБИЛЕЙНА ГОДИНА ЗА БЪЛГАРИЯ</a:t>
            </a:r>
            <a:endParaRPr lang="bg-BG" sz="3100" dirty="0">
              <a:solidFill>
                <a:srgbClr val="33433D"/>
              </a:solidFill>
              <a:latin typeface="+mn-lt"/>
              <a:ea typeface="+mn-ea"/>
              <a:cs typeface="+mn-cs"/>
            </a:endParaRPr>
          </a:p>
        </p:txBody>
      </p:sp>
      <p:pic>
        <p:nvPicPr>
          <p:cNvPr id="17411" name="Picture 4"/>
          <p:cNvPicPr>
            <a:picLocks noChangeAspect="1" noChangeArrowheads="1"/>
          </p:cNvPicPr>
          <p:nvPr/>
        </p:nvPicPr>
        <p:blipFill>
          <a:blip r:embed="rId2"/>
          <a:srcRect/>
          <a:stretch>
            <a:fillRect/>
          </a:stretch>
        </p:blipFill>
        <p:spPr bwMode="auto">
          <a:xfrm>
            <a:off x="1619250" y="-12700"/>
            <a:ext cx="7524750" cy="248126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179388" y="2276475"/>
            <a:ext cx="8640762" cy="4465638"/>
          </a:xfrm>
        </p:spPr>
        <p:txBody>
          <a:bodyPr/>
          <a:lstStyle/>
          <a:p>
            <a:pPr marL="0" indent="0" algn="just" eaLnBrk="1" hangingPunct="1">
              <a:lnSpc>
                <a:spcPct val="70000"/>
              </a:lnSpc>
              <a:buFont typeface="Arial" charset="0"/>
              <a:buNone/>
            </a:pPr>
            <a:endParaRPr lang="bg-BG" sz="1800" smtClean="0"/>
          </a:p>
          <a:p>
            <a:pPr marL="0" indent="0" algn="just" eaLnBrk="1" hangingPunct="1">
              <a:lnSpc>
                <a:spcPct val="70000"/>
              </a:lnSpc>
              <a:buFont typeface="Arial" charset="0"/>
              <a:buNone/>
            </a:pPr>
            <a:endParaRPr lang="bg-BG" sz="1800" smtClean="0"/>
          </a:p>
          <a:p>
            <a:pPr marL="0" indent="0" algn="just" eaLnBrk="1" hangingPunct="1">
              <a:lnSpc>
                <a:spcPct val="70000"/>
              </a:lnSpc>
              <a:buFont typeface="Arial" charset="0"/>
              <a:buNone/>
            </a:pPr>
            <a:endParaRPr lang="bg-BG" sz="1800" smtClean="0"/>
          </a:p>
          <a:p>
            <a:pPr marL="0" indent="0" algn="just" eaLnBrk="1" hangingPunct="1">
              <a:lnSpc>
                <a:spcPct val="70000"/>
              </a:lnSpc>
              <a:buFont typeface="Arial" charset="0"/>
              <a:buNone/>
            </a:pPr>
            <a:endParaRPr lang="bg-BG" sz="1800" smtClean="0"/>
          </a:p>
          <a:p>
            <a:pPr marL="0" indent="0" algn="just" eaLnBrk="1" hangingPunct="1">
              <a:lnSpc>
                <a:spcPct val="70000"/>
              </a:lnSpc>
              <a:buFont typeface="Arial" charset="0"/>
              <a:buNone/>
            </a:pPr>
            <a:endParaRPr lang="bg-BG" sz="1800" smtClean="0"/>
          </a:p>
          <a:p>
            <a:pPr marL="0" indent="0" algn="just" eaLnBrk="1" hangingPunct="1">
              <a:lnSpc>
                <a:spcPct val="70000"/>
              </a:lnSpc>
              <a:buFont typeface="Arial" charset="0"/>
              <a:buNone/>
            </a:pPr>
            <a:r>
              <a:rPr lang="bg-BG" sz="1800" smtClean="0"/>
              <a:t>Данните на Евробарометър устойчиво показват, че над 50% от българските граждани имат доверие в Европейския съюз, а </a:t>
            </a:r>
            <a:r>
              <a:rPr lang="bg-BG" sz="1800" b="1" smtClean="0"/>
              <a:t>младите българи между 15 и 24-годишна възраст</a:t>
            </a:r>
            <a:r>
              <a:rPr lang="bg-BG" sz="1800" smtClean="0"/>
              <a:t> най-широко споделят доверие в Европейския съюз.</a:t>
            </a:r>
          </a:p>
          <a:p>
            <a:pPr marL="0" indent="0" eaLnBrk="1" hangingPunct="1">
              <a:lnSpc>
                <a:spcPct val="70000"/>
              </a:lnSpc>
              <a:buFont typeface="Arial" charset="0"/>
              <a:buNone/>
            </a:pPr>
            <a:endParaRPr lang="bg-BG" sz="1800" smtClean="0"/>
          </a:p>
          <a:p>
            <a:pPr marL="0" indent="0" algn="just" eaLnBrk="1" hangingPunct="1">
              <a:lnSpc>
                <a:spcPct val="70000"/>
              </a:lnSpc>
              <a:buFont typeface="Arial" charset="0"/>
              <a:buNone/>
            </a:pPr>
            <a:endParaRPr lang="bg-BG" sz="1600" smtClean="0"/>
          </a:p>
        </p:txBody>
      </p:sp>
      <p:sp>
        <p:nvSpPr>
          <p:cNvPr id="5" name="Title 4"/>
          <p:cNvSpPr>
            <a:spLocks noGrp="1"/>
          </p:cNvSpPr>
          <p:nvPr>
            <p:ph type="title"/>
          </p:nvPr>
        </p:nvSpPr>
        <p:spPr>
          <a:xfrm>
            <a:off x="660400" y="1412875"/>
            <a:ext cx="8015288" cy="482600"/>
          </a:xfrm>
        </p:spPr>
        <p:txBody>
          <a:bodyPr rtlCol="0">
            <a:normAutofit fontScale="90000"/>
          </a:bodyPr>
          <a:lstStyle/>
          <a:p>
            <a:pPr eaLnBrk="1" fontAlgn="auto" hangingPunct="1">
              <a:spcAft>
                <a:spcPts val="0"/>
              </a:spcAft>
              <a:defRPr/>
            </a:pPr>
            <a:r>
              <a:rPr lang="bg-BG" sz="2250" b="1" i="1" dirty="0" smtClean="0">
                <a:solidFill>
                  <a:schemeClr val="accent1">
                    <a:lumMod val="50000"/>
                  </a:schemeClr>
                </a:solidFill>
                <a:latin typeface="+mn-lt"/>
                <a:ea typeface="+mn-ea"/>
                <a:cs typeface="+mn-cs"/>
              </a:rPr>
              <a:t/>
            </a:r>
            <a:br>
              <a:rPr lang="bg-BG" sz="2250" b="1" i="1" dirty="0" smtClean="0">
                <a:solidFill>
                  <a:schemeClr val="accent1">
                    <a:lumMod val="50000"/>
                  </a:schemeClr>
                </a:solidFill>
                <a:latin typeface="+mn-lt"/>
                <a:ea typeface="+mn-ea"/>
                <a:cs typeface="+mn-cs"/>
              </a:rPr>
            </a:br>
            <a:r>
              <a:rPr lang="bg-BG" sz="2250" b="1" i="1" dirty="0">
                <a:solidFill>
                  <a:schemeClr val="accent1">
                    <a:lumMod val="50000"/>
                  </a:schemeClr>
                </a:solidFill>
                <a:latin typeface="+mn-lt"/>
                <a:ea typeface="+mn-ea"/>
                <a:cs typeface="+mn-cs"/>
              </a:rPr>
              <a:t/>
            </a:r>
            <a:br>
              <a:rPr lang="bg-BG" sz="2250" b="1" i="1" dirty="0">
                <a:solidFill>
                  <a:schemeClr val="accent1">
                    <a:lumMod val="50000"/>
                  </a:schemeClr>
                </a:solidFill>
                <a:latin typeface="+mn-lt"/>
                <a:ea typeface="+mn-ea"/>
                <a:cs typeface="+mn-cs"/>
              </a:rPr>
            </a:br>
            <a:r>
              <a:rPr lang="bg-BG" sz="3100" dirty="0" smtClean="0">
                <a:solidFill>
                  <a:srgbClr val="33433D"/>
                </a:solidFill>
                <a:latin typeface="+mn-lt"/>
                <a:ea typeface="+mn-ea"/>
                <a:cs typeface="+mn-cs"/>
              </a:rPr>
              <a:t>България – 10 години член на Европейския съюз</a:t>
            </a:r>
            <a:endParaRPr lang="bg-BG" sz="3100" dirty="0">
              <a:solidFill>
                <a:srgbClr val="33433D"/>
              </a:solidFill>
              <a:latin typeface="+mn-lt"/>
              <a:ea typeface="+mn-ea"/>
              <a:cs typeface="+mn-cs"/>
            </a:endParaRPr>
          </a:p>
        </p:txBody>
      </p:sp>
      <p:pic>
        <p:nvPicPr>
          <p:cNvPr id="18435" name="Picture 4"/>
          <p:cNvPicPr>
            <a:picLocks noChangeAspect="1" noChangeArrowheads="1"/>
          </p:cNvPicPr>
          <p:nvPr/>
        </p:nvPicPr>
        <p:blipFill>
          <a:blip r:embed="rId2"/>
          <a:srcRect/>
          <a:stretch>
            <a:fillRect/>
          </a:stretch>
        </p:blipFill>
        <p:spPr bwMode="auto">
          <a:xfrm>
            <a:off x="1619250" y="-12700"/>
            <a:ext cx="7524750" cy="248126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395288" y="2636838"/>
            <a:ext cx="8332787" cy="4032250"/>
          </a:xfrm>
        </p:spPr>
        <p:txBody>
          <a:bodyPr/>
          <a:lstStyle/>
          <a:p>
            <a:pPr marL="0" lvl="2" indent="0" algn="just" defTabSz="914400" eaLnBrk="1" hangingPunct="1">
              <a:lnSpc>
                <a:spcPct val="80000"/>
              </a:lnSpc>
              <a:buClr>
                <a:srgbClr val="F85826"/>
              </a:buClr>
              <a:buFont typeface="Arial" charset="0"/>
              <a:buNone/>
            </a:pPr>
            <a:r>
              <a:rPr lang="bg-BG" sz="2000" b="1" smtClean="0">
                <a:solidFill>
                  <a:srgbClr val="00B050"/>
                </a:solidFill>
              </a:rPr>
              <a:t>Икономически ефекти </a:t>
            </a:r>
          </a:p>
          <a:p>
            <a:pPr algn="just" defTabSz="914400" eaLnBrk="1" hangingPunct="1">
              <a:lnSpc>
                <a:spcPct val="80000"/>
              </a:lnSpc>
              <a:buClr>
                <a:srgbClr val="F85826"/>
              </a:buClr>
            </a:pPr>
            <a:r>
              <a:rPr lang="bg-BG" sz="1600" b="1" smtClean="0"/>
              <a:t>Присъединяването на България към Европейския съюз позволи страната ни да стане част от  Единния пазар на 500 милиона европейски граждани. </a:t>
            </a:r>
          </a:p>
          <a:p>
            <a:pPr algn="just" defTabSz="914400" eaLnBrk="1" hangingPunct="1">
              <a:lnSpc>
                <a:spcPct val="80000"/>
              </a:lnSpc>
            </a:pPr>
            <a:r>
              <a:rPr lang="en-US" sz="1600" b="1" smtClean="0"/>
              <a:t>България получава над 3 пъти повече средства по линия на европейската солидарност, отколкото внася в бюджета на ЕС.</a:t>
            </a:r>
            <a:r>
              <a:rPr lang="en-US" sz="1600" smtClean="0"/>
              <a:t> </a:t>
            </a:r>
            <a:endParaRPr lang="bg-BG" sz="1600" smtClean="0"/>
          </a:p>
          <a:p>
            <a:pPr algn="just" defTabSz="914400" eaLnBrk="1" hangingPunct="1">
              <a:lnSpc>
                <a:spcPct val="80000"/>
              </a:lnSpc>
              <a:buFont typeface="Wingdings" pitchFamily="2" charset="2"/>
              <a:buChar char="Ø"/>
            </a:pPr>
            <a:r>
              <a:rPr lang="bg-BG" sz="1600" smtClean="0"/>
              <a:t>През първия за страната </a:t>
            </a:r>
            <a:r>
              <a:rPr lang="bg-BG" sz="1600" b="1" smtClean="0"/>
              <a:t>програмен период (2007–2013 г.)</a:t>
            </a:r>
            <a:r>
              <a:rPr lang="bg-BG" sz="1600" smtClean="0"/>
              <a:t> беше получен достъп до средства от ЕС в размер на </a:t>
            </a:r>
            <a:r>
              <a:rPr lang="bg-BG" sz="1600" b="1" smtClean="0"/>
              <a:t>9,4 млрд. евро</a:t>
            </a:r>
            <a:r>
              <a:rPr lang="bg-BG" sz="1600" smtClean="0"/>
              <a:t>. </a:t>
            </a:r>
          </a:p>
          <a:p>
            <a:pPr algn="just" defTabSz="914400" eaLnBrk="1" hangingPunct="1">
              <a:lnSpc>
                <a:spcPct val="80000"/>
              </a:lnSpc>
              <a:buFont typeface="Wingdings" pitchFamily="2" charset="2"/>
              <a:buChar char="Ø"/>
            </a:pPr>
            <a:r>
              <a:rPr lang="bg-BG" sz="1600" smtClean="0"/>
              <a:t>През втория за страната </a:t>
            </a:r>
            <a:r>
              <a:rPr lang="bg-BG" sz="1600" b="1" smtClean="0"/>
              <a:t>програмен период (2014–2020 г.)</a:t>
            </a:r>
            <a:r>
              <a:rPr lang="bg-BG" sz="1600" smtClean="0"/>
              <a:t> е получен достъп до </a:t>
            </a:r>
            <a:r>
              <a:rPr lang="bg-BG" sz="1600" b="1" smtClean="0"/>
              <a:t>9,9 млрд. евро</a:t>
            </a:r>
            <a:r>
              <a:rPr lang="bg-BG" sz="1600" smtClean="0"/>
              <a:t> от ЕС.  </a:t>
            </a:r>
          </a:p>
          <a:p>
            <a:pPr algn="just" defTabSz="914400" eaLnBrk="1" hangingPunct="1">
              <a:lnSpc>
                <a:spcPct val="80000"/>
              </a:lnSpc>
              <a:buFont typeface="Wingdings" pitchFamily="2" charset="2"/>
              <a:buChar char="Ø"/>
            </a:pPr>
            <a:r>
              <a:rPr lang="bg-BG" sz="1600" smtClean="0"/>
              <a:t>Обемът на </a:t>
            </a:r>
            <a:r>
              <a:rPr lang="en-US" sz="1600" b="1" smtClean="0"/>
              <a:t>частните инвестиции </a:t>
            </a:r>
            <a:r>
              <a:rPr lang="bg-BG" sz="1600" b="1" smtClean="0"/>
              <a:t>нараства</a:t>
            </a:r>
            <a:r>
              <a:rPr lang="en-US" sz="1600" b="1" smtClean="0"/>
              <a:t> с 22,3% към края на 2016 г.</a:t>
            </a:r>
            <a:r>
              <a:rPr lang="en-US" sz="1600" smtClean="0"/>
              <a:t> </a:t>
            </a:r>
            <a:endParaRPr lang="bg-BG" sz="1600" smtClean="0"/>
          </a:p>
        </p:txBody>
      </p:sp>
      <p:sp>
        <p:nvSpPr>
          <p:cNvPr id="5" name="Title 4"/>
          <p:cNvSpPr>
            <a:spLocks noGrp="1"/>
          </p:cNvSpPr>
          <p:nvPr>
            <p:ph type="title"/>
          </p:nvPr>
        </p:nvSpPr>
        <p:spPr>
          <a:xfrm>
            <a:off x="646113" y="1628775"/>
            <a:ext cx="8013700" cy="484188"/>
          </a:xfrm>
        </p:spPr>
        <p:txBody>
          <a:bodyPr rtlCol="0">
            <a:normAutofit fontScale="90000"/>
          </a:bodyPr>
          <a:lstStyle/>
          <a:p>
            <a:pPr eaLnBrk="1" fontAlgn="auto" hangingPunct="1">
              <a:spcAft>
                <a:spcPts val="0"/>
              </a:spcAft>
              <a:defRPr/>
            </a:pPr>
            <a:r>
              <a:rPr lang="bg-BG" sz="2250" b="1" i="1" dirty="0" smtClean="0">
                <a:solidFill>
                  <a:schemeClr val="accent1">
                    <a:lumMod val="50000"/>
                  </a:schemeClr>
                </a:solidFill>
                <a:latin typeface="+mn-lt"/>
                <a:ea typeface="+mn-ea"/>
                <a:cs typeface="+mn-cs"/>
              </a:rPr>
              <a:t/>
            </a:r>
            <a:br>
              <a:rPr lang="bg-BG" sz="2250" b="1" i="1" dirty="0" smtClean="0">
                <a:solidFill>
                  <a:schemeClr val="accent1">
                    <a:lumMod val="50000"/>
                  </a:schemeClr>
                </a:solidFill>
                <a:latin typeface="+mn-lt"/>
                <a:ea typeface="+mn-ea"/>
                <a:cs typeface="+mn-cs"/>
              </a:rPr>
            </a:br>
            <a:r>
              <a:rPr lang="bg-BG" sz="2250" b="1" i="1" dirty="0">
                <a:solidFill>
                  <a:schemeClr val="accent1">
                    <a:lumMod val="50000"/>
                  </a:schemeClr>
                </a:solidFill>
                <a:latin typeface="+mn-lt"/>
                <a:ea typeface="+mn-ea"/>
                <a:cs typeface="+mn-cs"/>
              </a:rPr>
              <a:t/>
            </a:r>
            <a:br>
              <a:rPr lang="bg-BG" sz="2250" b="1" i="1" dirty="0">
                <a:solidFill>
                  <a:schemeClr val="accent1">
                    <a:lumMod val="50000"/>
                  </a:schemeClr>
                </a:solidFill>
                <a:latin typeface="+mn-lt"/>
                <a:ea typeface="+mn-ea"/>
                <a:cs typeface="+mn-cs"/>
              </a:rPr>
            </a:br>
            <a:r>
              <a:rPr lang="bg-BG" sz="3100" dirty="0">
                <a:solidFill>
                  <a:srgbClr val="33433D"/>
                </a:solidFill>
              </a:rPr>
              <a:t>РЕЗУЛТАТИ ОТ ЧЛЕНСТВОТО НА БЪЛГАРИЯ В ЕС – ИКОНОМИЧЕСКИ И СОЦИАЛНИ ЕФЕКТИ</a:t>
            </a:r>
          </a:p>
        </p:txBody>
      </p:sp>
      <p:pic>
        <p:nvPicPr>
          <p:cNvPr id="19459" name="Picture 4"/>
          <p:cNvPicPr>
            <a:picLocks noChangeAspect="1" noChangeArrowheads="1"/>
          </p:cNvPicPr>
          <p:nvPr/>
        </p:nvPicPr>
        <p:blipFill>
          <a:blip r:embed="rId2"/>
          <a:srcRect/>
          <a:stretch>
            <a:fillRect/>
          </a:stretch>
        </p:blipFill>
        <p:spPr bwMode="auto">
          <a:xfrm>
            <a:off x="1619250" y="-12700"/>
            <a:ext cx="7524750" cy="248126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03225" y="2565400"/>
            <a:ext cx="8272463" cy="4127500"/>
          </a:xfrm>
        </p:spPr>
        <p:txBody>
          <a:bodyPr/>
          <a:lstStyle/>
          <a:p>
            <a:pPr marL="0" lvl="2" indent="0" algn="just" defTabSz="914400" eaLnBrk="1" hangingPunct="1">
              <a:buClr>
                <a:srgbClr val="F85826"/>
              </a:buClr>
              <a:buFont typeface="Arial" charset="0"/>
              <a:buNone/>
            </a:pPr>
            <a:r>
              <a:rPr lang="bg-BG" sz="1600" b="1" smtClean="0">
                <a:solidFill>
                  <a:srgbClr val="00B050"/>
                </a:solidFill>
              </a:rPr>
              <a:t>Социални ефекти от членството на България в ЕС</a:t>
            </a:r>
          </a:p>
          <a:p>
            <a:pPr algn="just" defTabSz="914400" eaLnBrk="1" hangingPunct="1"/>
            <a:r>
              <a:rPr lang="bg-BG" sz="1600" b="1" smtClean="0">
                <a:solidFill>
                  <a:srgbClr val="009638"/>
                </a:solidFill>
              </a:rPr>
              <a:t>Намаляване на безработицата </a:t>
            </a:r>
            <a:r>
              <a:rPr lang="bg-BG" sz="1600" b="1" smtClean="0"/>
              <a:t>- к</a:t>
            </a:r>
            <a:r>
              <a:rPr lang="bg-BG" sz="1600" smtClean="0"/>
              <a:t>ъм края на 2016 г. коефициентът на безработица в страната е с 6,9 процентни пункта по-нисък отколкото би бил без притока на тези средства. </a:t>
            </a:r>
          </a:p>
          <a:p>
            <a:pPr algn="just" defTabSz="914400" eaLnBrk="1" hangingPunct="1"/>
            <a:r>
              <a:rPr lang="bg-BG" sz="1600" b="1" smtClean="0">
                <a:solidFill>
                  <a:srgbClr val="009638"/>
                </a:solidFill>
              </a:rPr>
              <a:t>Повече работни места</a:t>
            </a:r>
            <a:r>
              <a:rPr lang="bg-BG" sz="1600" b="1" smtClean="0"/>
              <a:t> - </a:t>
            </a:r>
            <a:r>
              <a:rPr lang="bg-BG" sz="1600" smtClean="0"/>
              <a:t>броят на заетите лица в икономиката се е увеличил с 15,2% към края на 2016 г. благодарение на средствата от първия програмен период (което означава близо 390 хил. заети повече). Към края на 2016 г. общото увеличение на средната заплата благодарение на парите от ЕС е 14,9%.</a:t>
            </a:r>
          </a:p>
        </p:txBody>
      </p:sp>
      <p:sp>
        <p:nvSpPr>
          <p:cNvPr id="20482" name="Title 4"/>
          <p:cNvSpPr>
            <a:spLocks noGrp="1"/>
          </p:cNvSpPr>
          <p:nvPr>
            <p:ph type="title"/>
          </p:nvPr>
        </p:nvSpPr>
        <p:spPr>
          <a:xfrm>
            <a:off x="179388" y="1773238"/>
            <a:ext cx="8013700" cy="482600"/>
          </a:xfrm>
        </p:spPr>
        <p:txBody>
          <a:bodyPr/>
          <a:lstStyle/>
          <a:p>
            <a:pPr eaLnBrk="1" hangingPunct="1"/>
            <a:r>
              <a:rPr lang="bg-BG" sz="2000" b="1" i="1" smtClean="0">
                <a:solidFill>
                  <a:srgbClr val="1F4E79"/>
                </a:solidFill>
                <a:latin typeface="Calibri" pitchFamily="34" charset="0"/>
              </a:rPr>
              <a:t/>
            </a:r>
            <a:br>
              <a:rPr lang="bg-BG" sz="2000" b="1" i="1" smtClean="0">
                <a:solidFill>
                  <a:srgbClr val="1F4E79"/>
                </a:solidFill>
                <a:latin typeface="Calibri" pitchFamily="34" charset="0"/>
              </a:rPr>
            </a:br>
            <a:r>
              <a:rPr lang="bg-BG" sz="2000" b="1" i="1" smtClean="0">
                <a:solidFill>
                  <a:srgbClr val="1F4E79"/>
                </a:solidFill>
                <a:latin typeface="Calibri" pitchFamily="34" charset="0"/>
              </a:rPr>
              <a:t/>
            </a:r>
            <a:br>
              <a:rPr lang="bg-BG" sz="2000" b="1" i="1" smtClean="0">
                <a:solidFill>
                  <a:srgbClr val="1F4E79"/>
                </a:solidFill>
                <a:latin typeface="Calibri" pitchFamily="34" charset="0"/>
              </a:rPr>
            </a:br>
            <a:endParaRPr lang="bg-BG" sz="2800" smtClean="0">
              <a:solidFill>
                <a:srgbClr val="33433D"/>
              </a:solidFill>
              <a:latin typeface="Calibri" pitchFamily="34" charset="0"/>
            </a:endParaRPr>
          </a:p>
        </p:txBody>
      </p:sp>
      <p:pic>
        <p:nvPicPr>
          <p:cNvPr id="20483" name="Picture 4"/>
          <p:cNvPicPr>
            <a:picLocks noChangeAspect="1" noChangeArrowheads="1"/>
          </p:cNvPicPr>
          <p:nvPr/>
        </p:nvPicPr>
        <p:blipFill>
          <a:blip r:embed="rId2"/>
          <a:srcRect/>
          <a:stretch>
            <a:fillRect/>
          </a:stretch>
        </p:blipFill>
        <p:spPr bwMode="auto">
          <a:xfrm>
            <a:off x="1619250" y="-12700"/>
            <a:ext cx="7524750" cy="248126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1612900" y="0"/>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1507" name="Rectangle 4"/>
          <p:cNvSpPr>
            <a:spLocks noChangeArrowheads="1"/>
          </p:cNvSpPr>
          <p:nvPr/>
        </p:nvSpPr>
        <p:spPr bwMode="auto">
          <a:xfrm>
            <a:off x="468313" y="2446338"/>
            <a:ext cx="4751387" cy="4248150"/>
          </a:xfrm>
          <a:prstGeom prst="rect">
            <a:avLst/>
          </a:prstGeom>
          <a:noFill/>
          <a:ln w="9525">
            <a:noFill/>
            <a:miter lim="800000"/>
            <a:headEnd/>
            <a:tailEnd/>
          </a:ln>
        </p:spPr>
        <p:txBody>
          <a:bodyPr>
            <a:spAutoFit/>
          </a:bodyPr>
          <a:lstStyle/>
          <a:p>
            <a:r>
              <a:rPr lang="ru-RU" altLang="en-US" sz="1600">
                <a:solidFill>
                  <a:srgbClr val="33433D"/>
                </a:solidFill>
                <a:latin typeface="Calibri" pitchFamily="34" charset="0"/>
              </a:rPr>
              <a:t>Решенията на Европейския съюз са „продукт“ </a:t>
            </a:r>
            <a:r>
              <a:rPr lang="en-US" altLang="en-US" sz="1600">
                <a:solidFill>
                  <a:srgbClr val="33433D"/>
                </a:solidFill>
                <a:latin typeface="Calibri" pitchFamily="34" charset="0"/>
              </a:rPr>
              <a:t> </a:t>
            </a:r>
            <a:r>
              <a:rPr lang="ru-RU" altLang="en-US" sz="1600">
                <a:solidFill>
                  <a:srgbClr val="33433D"/>
                </a:solidFill>
                <a:latin typeface="Calibri" pitchFamily="34" charset="0"/>
              </a:rPr>
              <a:t>от сътрудничеството</a:t>
            </a:r>
            <a:r>
              <a:rPr lang="en-US" altLang="en-US" sz="1600">
                <a:solidFill>
                  <a:srgbClr val="33433D"/>
                </a:solidFill>
                <a:latin typeface="Calibri" pitchFamily="34" charset="0"/>
              </a:rPr>
              <a:t> </a:t>
            </a:r>
            <a:r>
              <a:rPr lang="ru-RU" altLang="en-US" sz="1600">
                <a:solidFill>
                  <a:srgbClr val="33433D"/>
                </a:solidFill>
                <a:latin typeface="Calibri" pitchFamily="34" charset="0"/>
              </a:rPr>
              <a:t>на </a:t>
            </a:r>
            <a:r>
              <a:rPr lang="ru-RU" altLang="en-US" sz="1600" b="1">
                <a:solidFill>
                  <a:srgbClr val="009638"/>
                </a:solidFill>
                <a:latin typeface="Calibri" pitchFamily="34" charset="0"/>
              </a:rPr>
              <a:t>„институционалния триъгълник</a:t>
            </a:r>
            <a:r>
              <a:rPr lang="ru-RU" altLang="en-US" sz="1600" b="1">
                <a:solidFill>
                  <a:srgbClr val="33433D"/>
                </a:solidFill>
                <a:latin typeface="Calibri" pitchFamily="34" charset="0"/>
              </a:rPr>
              <a:t>“, </a:t>
            </a:r>
            <a:r>
              <a:rPr lang="ru-RU" altLang="en-US" sz="1600">
                <a:solidFill>
                  <a:srgbClr val="33433D"/>
                </a:solidFill>
                <a:latin typeface="Calibri" pitchFamily="34" charset="0"/>
              </a:rPr>
              <a:t>съставен от:</a:t>
            </a:r>
          </a:p>
          <a:p>
            <a:endParaRPr lang="ru-RU" altLang="en-US" sz="1600">
              <a:solidFill>
                <a:srgbClr val="33433D"/>
              </a:solidFill>
              <a:latin typeface="Calibri" pitchFamily="34" charset="0"/>
            </a:endParaRPr>
          </a:p>
          <a:p>
            <a:pPr algn="just">
              <a:buFont typeface="Arial" charset="0"/>
              <a:buChar char="•"/>
            </a:pPr>
            <a:r>
              <a:rPr lang="ru-RU" altLang="en-US" sz="1600" b="1">
                <a:solidFill>
                  <a:srgbClr val="009638"/>
                </a:solidFill>
                <a:latin typeface="Calibri" pitchFamily="34" charset="0"/>
              </a:rPr>
              <a:t>Европейската комисия</a:t>
            </a:r>
            <a:r>
              <a:rPr lang="ru-RU" altLang="en-US" sz="1600">
                <a:solidFill>
                  <a:srgbClr val="009638"/>
                </a:solidFill>
                <a:latin typeface="Calibri" pitchFamily="34" charset="0"/>
              </a:rPr>
              <a:t> </a:t>
            </a:r>
            <a:r>
              <a:rPr lang="ru-RU" altLang="en-US" sz="1600">
                <a:solidFill>
                  <a:srgbClr val="33433D"/>
                </a:solidFill>
                <a:latin typeface="Calibri" pitchFamily="34" charset="0"/>
              </a:rPr>
              <a:t>– Тя допринася за общия интерес на ЕС, като предлага законодателство и следи за прилагането му и като изпълнява политиките и бюджета на ЕС</a:t>
            </a:r>
            <a:r>
              <a:rPr lang="en-US" altLang="en-US" sz="1600">
                <a:solidFill>
                  <a:srgbClr val="33433D"/>
                </a:solidFill>
                <a:latin typeface="Calibri" pitchFamily="34" charset="0"/>
              </a:rPr>
              <a:t>.</a:t>
            </a:r>
            <a:endParaRPr lang="ru-RU" altLang="en-US" sz="1600">
              <a:solidFill>
                <a:srgbClr val="33433D"/>
              </a:solidFill>
              <a:latin typeface="Calibri" pitchFamily="34" charset="0"/>
            </a:endParaRPr>
          </a:p>
          <a:p>
            <a:pPr algn="just">
              <a:buFont typeface="Arial" charset="0"/>
              <a:buChar char="•"/>
            </a:pPr>
            <a:endParaRPr lang="ru-RU" altLang="en-US" sz="1600">
              <a:solidFill>
                <a:srgbClr val="33433D"/>
              </a:solidFill>
              <a:latin typeface="Calibri" pitchFamily="34" charset="0"/>
            </a:endParaRPr>
          </a:p>
          <a:p>
            <a:pPr algn="just">
              <a:buFont typeface="Arial" charset="0"/>
              <a:buChar char="•"/>
            </a:pPr>
            <a:r>
              <a:rPr lang="ru-RU" altLang="en-US" sz="1600" b="1">
                <a:solidFill>
                  <a:srgbClr val="009638"/>
                </a:solidFill>
                <a:latin typeface="Calibri" pitchFamily="34" charset="0"/>
              </a:rPr>
              <a:t>Европейския парламент </a:t>
            </a:r>
            <a:r>
              <a:rPr lang="ru-RU" altLang="en-US" sz="1600" b="1">
                <a:solidFill>
                  <a:srgbClr val="33433D"/>
                </a:solidFill>
                <a:latin typeface="Calibri" pitchFamily="34" charset="0"/>
              </a:rPr>
              <a:t>- </a:t>
            </a:r>
            <a:r>
              <a:rPr lang="ru-RU" altLang="en-US" sz="1600">
                <a:solidFill>
                  <a:srgbClr val="33433D"/>
                </a:solidFill>
                <a:latin typeface="Calibri" pitchFamily="34" charset="0"/>
              </a:rPr>
              <a:t>пряко избираем орган на ЕС, със законодателни, надзорни и бюджетни отговорности.</a:t>
            </a:r>
          </a:p>
          <a:p>
            <a:pPr algn="just">
              <a:buFont typeface="Arial" charset="0"/>
              <a:buChar char="•"/>
            </a:pPr>
            <a:endParaRPr lang="en-US" altLang="en-US" sz="1600">
              <a:solidFill>
                <a:srgbClr val="33433D"/>
              </a:solidFill>
              <a:latin typeface="Calibri" pitchFamily="34" charset="0"/>
            </a:endParaRPr>
          </a:p>
          <a:p>
            <a:pPr algn="just">
              <a:buFont typeface="Arial" charset="0"/>
              <a:buChar char="•"/>
            </a:pPr>
            <a:r>
              <a:rPr lang="ru-RU" altLang="bg-BG" sz="1600" b="1">
                <a:solidFill>
                  <a:srgbClr val="009638"/>
                </a:solidFill>
                <a:latin typeface="Calibri" pitchFamily="34" charset="0"/>
              </a:rPr>
              <a:t>Съвета на Е</a:t>
            </a:r>
            <a:r>
              <a:rPr lang="bg-BG" altLang="bg-BG" sz="1600" b="1">
                <a:solidFill>
                  <a:srgbClr val="009638"/>
                </a:solidFill>
                <a:latin typeface="Calibri" pitchFamily="34" charset="0"/>
              </a:rPr>
              <a:t>вропейския съюз</a:t>
            </a:r>
            <a:r>
              <a:rPr lang="ru-RU" altLang="bg-BG" sz="1600" b="1">
                <a:solidFill>
                  <a:srgbClr val="009638"/>
                </a:solidFill>
                <a:latin typeface="Calibri" pitchFamily="34" charset="0"/>
              </a:rPr>
              <a:t> </a:t>
            </a:r>
            <a:r>
              <a:rPr lang="ru-RU" altLang="bg-BG" sz="1600" b="1">
                <a:solidFill>
                  <a:srgbClr val="33433D"/>
                </a:solidFill>
                <a:latin typeface="Calibri" pitchFamily="34" charset="0"/>
              </a:rPr>
              <a:t>- </a:t>
            </a:r>
            <a:r>
              <a:rPr lang="ru-RU" altLang="bg-BG" sz="1600">
                <a:solidFill>
                  <a:srgbClr val="33433D"/>
                </a:solidFill>
                <a:latin typeface="Calibri" pitchFamily="34" charset="0"/>
              </a:rPr>
              <a:t>„гласът“ на правителствата на страните от ЕС, той приема закони на ЕС и координира политиките на Съюза.</a:t>
            </a:r>
            <a:endParaRPr lang="en-US" altLang="bg-BG" sz="1600">
              <a:solidFill>
                <a:srgbClr val="33433D"/>
              </a:solidFill>
              <a:latin typeface="Calibri" pitchFamily="34" charset="0"/>
            </a:endParaRPr>
          </a:p>
          <a:p>
            <a:pPr algn="just">
              <a:buFont typeface="Arial" charset="0"/>
              <a:buChar char="•"/>
            </a:pPr>
            <a:endParaRPr lang="en-US" altLang="en-US" sz="1600">
              <a:solidFill>
                <a:srgbClr val="33433D"/>
              </a:solidFill>
              <a:latin typeface="Calibri" pitchFamily="34" charset="0"/>
            </a:endParaRPr>
          </a:p>
        </p:txBody>
      </p:sp>
      <p:sp>
        <p:nvSpPr>
          <p:cNvPr id="21508" name="TextBox 5"/>
          <p:cNvSpPr txBox="1">
            <a:spLocks noChangeArrowheads="1"/>
          </p:cNvSpPr>
          <p:nvPr/>
        </p:nvSpPr>
        <p:spPr bwMode="auto">
          <a:xfrm>
            <a:off x="-76200" y="1776413"/>
            <a:ext cx="7904163" cy="523875"/>
          </a:xfrm>
          <a:prstGeom prst="rect">
            <a:avLst/>
          </a:prstGeom>
          <a:noFill/>
          <a:ln w="9525">
            <a:noFill/>
            <a:miter lim="800000"/>
            <a:headEnd/>
            <a:tailEnd/>
          </a:ln>
        </p:spPr>
        <p:txBody>
          <a:bodyPr>
            <a:spAutoFit/>
          </a:bodyPr>
          <a:lstStyle/>
          <a:p>
            <a:pPr algn="ctr"/>
            <a:r>
              <a:rPr lang="bg-BG">
                <a:latin typeface="Calibri" pitchFamily="34" charset="0"/>
              </a:rPr>
              <a:t>                        </a:t>
            </a:r>
            <a:r>
              <a:rPr lang="bg-BG" sz="2800">
                <a:solidFill>
                  <a:srgbClr val="33433D"/>
                </a:solidFill>
                <a:latin typeface="Calibri" pitchFamily="34" charset="0"/>
              </a:rPr>
              <a:t>ИНСТИТУЦИОНАЛЕН ТРИЪГЪЛНИК НА ЕС </a:t>
            </a:r>
          </a:p>
        </p:txBody>
      </p:sp>
      <p:pic>
        <p:nvPicPr>
          <p:cNvPr id="21509" name="Picture 2"/>
          <p:cNvPicPr>
            <a:picLocks noChangeAspect="1"/>
          </p:cNvPicPr>
          <p:nvPr/>
        </p:nvPicPr>
        <p:blipFill>
          <a:blip r:embed="rId3"/>
          <a:srcRect/>
          <a:stretch>
            <a:fillRect/>
          </a:stretch>
        </p:blipFill>
        <p:spPr bwMode="auto">
          <a:xfrm>
            <a:off x="5197475" y="3284538"/>
            <a:ext cx="3906838" cy="23764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2531" name="Rectangle 6"/>
          <p:cNvSpPr>
            <a:spLocks noChangeArrowheads="1"/>
          </p:cNvSpPr>
          <p:nvPr/>
        </p:nvSpPr>
        <p:spPr bwMode="auto">
          <a:xfrm>
            <a:off x="2740025" y="4868863"/>
            <a:ext cx="3992563" cy="646112"/>
          </a:xfrm>
          <a:prstGeom prst="rect">
            <a:avLst/>
          </a:prstGeom>
          <a:noFill/>
          <a:ln w="9525">
            <a:noFill/>
            <a:miter lim="800000"/>
            <a:headEnd/>
            <a:tailEnd/>
          </a:ln>
        </p:spPr>
        <p:txBody>
          <a:bodyPr>
            <a:spAutoFit/>
          </a:bodyPr>
          <a:lstStyle/>
          <a:p>
            <a:pPr algn="ctr"/>
            <a:r>
              <a:rPr lang="ru-RU" b="1">
                <a:solidFill>
                  <a:srgbClr val="FF0000"/>
                </a:solidFill>
                <a:latin typeface="Calibri" pitchFamily="34" charset="0"/>
              </a:rPr>
              <a:t>Доналд Туск</a:t>
            </a:r>
          </a:p>
          <a:p>
            <a:pPr algn="ctr"/>
            <a:r>
              <a:rPr lang="ru-RU">
                <a:solidFill>
                  <a:srgbClr val="33433D"/>
                </a:solidFill>
                <a:latin typeface="Calibri" pitchFamily="34" charset="0"/>
              </a:rPr>
              <a:t>Президент на Европейския съвет</a:t>
            </a:r>
          </a:p>
        </p:txBody>
      </p:sp>
      <p:sp>
        <p:nvSpPr>
          <p:cNvPr id="22532" name="Rectangle 8"/>
          <p:cNvSpPr>
            <a:spLocks noChangeArrowheads="1"/>
          </p:cNvSpPr>
          <p:nvPr/>
        </p:nvSpPr>
        <p:spPr bwMode="auto">
          <a:xfrm>
            <a:off x="-242888" y="4868863"/>
            <a:ext cx="3519488" cy="923925"/>
          </a:xfrm>
          <a:prstGeom prst="rect">
            <a:avLst/>
          </a:prstGeom>
          <a:noFill/>
          <a:ln w="9525">
            <a:noFill/>
            <a:miter lim="800000"/>
            <a:headEnd/>
            <a:tailEnd/>
          </a:ln>
        </p:spPr>
        <p:txBody>
          <a:bodyPr>
            <a:spAutoFit/>
          </a:bodyPr>
          <a:lstStyle/>
          <a:p>
            <a:pPr algn="ctr"/>
            <a:r>
              <a:rPr lang="ru-RU" b="1">
                <a:solidFill>
                  <a:srgbClr val="FF0000"/>
                </a:solidFill>
                <a:latin typeface="Calibri" pitchFamily="34" charset="0"/>
              </a:rPr>
              <a:t>Антонио Таяни</a:t>
            </a:r>
          </a:p>
          <a:p>
            <a:pPr algn="ctr"/>
            <a:r>
              <a:rPr lang="ru-RU">
                <a:solidFill>
                  <a:srgbClr val="33433D"/>
                </a:solidFill>
                <a:latin typeface="Calibri" pitchFamily="34" charset="0"/>
              </a:rPr>
              <a:t>Председател на Европейския парламент</a:t>
            </a:r>
          </a:p>
        </p:txBody>
      </p:sp>
      <p:sp>
        <p:nvSpPr>
          <p:cNvPr id="22533" name="Rectangle 9"/>
          <p:cNvSpPr>
            <a:spLocks noChangeArrowheads="1"/>
          </p:cNvSpPr>
          <p:nvPr/>
        </p:nvSpPr>
        <p:spPr bwMode="auto">
          <a:xfrm>
            <a:off x="6381750" y="4868863"/>
            <a:ext cx="2647950" cy="923925"/>
          </a:xfrm>
          <a:prstGeom prst="rect">
            <a:avLst/>
          </a:prstGeom>
          <a:noFill/>
          <a:ln w="9525">
            <a:noFill/>
            <a:miter lim="800000"/>
            <a:headEnd/>
            <a:tailEnd/>
          </a:ln>
        </p:spPr>
        <p:txBody>
          <a:bodyPr>
            <a:spAutoFit/>
          </a:bodyPr>
          <a:lstStyle/>
          <a:p>
            <a:pPr algn="ctr"/>
            <a:r>
              <a:rPr lang="ru-RU" b="1">
                <a:solidFill>
                  <a:srgbClr val="FF0000"/>
                </a:solidFill>
                <a:latin typeface="Calibri" pitchFamily="34" charset="0"/>
              </a:rPr>
              <a:t>Жан-Клод Юнкер</a:t>
            </a:r>
          </a:p>
          <a:p>
            <a:pPr algn="ctr"/>
            <a:r>
              <a:rPr lang="ru-RU">
                <a:solidFill>
                  <a:srgbClr val="33433D"/>
                </a:solidFill>
                <a:latin typeface="Calibri" pitchFamily="34" charset="0"/>
              </a:rPr>
              <a:t>Председател на Европейската комисия</a:t>
            </a:r>
          </a:p>
        </p:txBody>
      </p:sp>
      <p:sp>
        <p:nvSpPr>
          <p:cNvPr id="22534" name="TextBox 13"/>
          <p:cNvSpPr txBox="1">
            <a:spLocks noChangeArrowheads="1"/>
          </p:cNvSpPr>
          <p:nvPr/>
        </p:nvSpPr>
        <p:spPr bwMode="auto">
          <a:xfrm>
            <a:off x="908050" y="1916113"/>
            <a:ext cx="5473700" cy="523875"/>
          </a:xfrm>
          <a:prstGeom prst="rect">
            <a:avLst/>
          </a:prstGeom>
          <a:noFill/>
          <a:ln w="9525">
            <a:noFill/>
            <a:miter lim="800000"/>
            <a:headEnd/>
            <a:tailEnd/>
          </a:ln>
        </p:spPr>
        <p:txBody>
          <a:bodyPr>
            <a:spAutoFit/>
          </a:bodyPr>
          <a:lstStyle/>
          <a:p>
            <a:pPr algn="ctr"/>
            <a:r>
              <a:rPr lang="bg-BG" sz="2800">
                <a:latin typeface="Calibri" pitchFamily="34" charset="0"/>
              </a:rPr>
              <a:t>                      ТРИ ГЛАВНИ ЛИЦА </a:t>
            </a:r>
          </a:p>
        </p:txBody>
      </p:sp>
      <p:pic>
        <p:nvPicPr>
          <p:cNvPr id="22535" name="Picture 4"/>
          <p:cNvPicPr>
            <a:picLocks noChangeAspect="1"/>
          </p:cNvPicPr>
          <p:nvPr/>
        </p:nvPicPr>
        <p:blipFill>
          <a:blip r:embed="rId3"/>
          <a:srcRect/>
          <a:stretch>
            <a:fillRect/>
          </a:stretch>
        </p:blipFill>
        <p:spPr bwMode="auto">
          <a:xfrm>
            <a:off x="268288" y="2860675"/>
            <a:ext cx="2497137" cy="1724025"/>
          </a:xfrm>
          <a:prstGeom prst="rect">
            <a:avLst/>
          </a:prstGeom>
          <a:noFill/>
          <a:ln w="9525">
            <a:noFill/>
            <a:miter lim="800000"/>
            <a:headEnd/>
            <a:tailEnd/>
          </a:ln>
        </p:spPr>
      </p:pic>
      <p:pic>
        <p:nvPicPr>
          <p:cNvPr id="22536" name="Picture 6"/>
          <p:cNvPicPr>
            <a:picLocks noChangeAspect="1"/>
          </p:cNvPicPr>
          <p:nvPr/>
        </p:nvPicPr>
        <p:blipFill>
          <a:blip r:embed="rId4"/>
          <a:srcRect/>
          <a:stretch>
            <a:fillRect/>
          </a:stretch>
        </p:blipFill>
        <p:spPr bwMode="auto">
          <a:xfrm>
            <a:off x="3455988" y="2860675"/>
            <a:ext cx="2560637" cy="1766888"/>
          </a:xfrm>
          <a:prstGeom prst="rect">
            <a:avLst/>
          </a:prstGeom>
          <a:noFill/>
          <a:ln w="9525">
            <a:noFill/>
            <a:miter lim="800000"/>
            <a:headEnd/>
            <a:tailEnd/>
          </a:ln>
        </p:spPr>
      </p:pic>
      <p:pic>
        <p:nvPicPr>
          <p:cNvPr id="22537" name="Picture 7"/>
          <p:cNvPicPr>
            <a:picLocks noChangeAspect="1"/>
          </p:cNvPicPr>
          <p:nvPr/>
        </p:nvPicPr>
        <p:blipFill>
          <a:blip r:embed="rId5"/>
          <a:srcRect/>
          <a:stretch>
            <a:fillRect/>
          </a:stretch>
        </p:blipFill>
        <p:spPr bwMode="auto">
          <a:xfrm>
            <a:off x="6423025" y="2857500"/>
            <a:ext cx="2563813" cy="17700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3555" name="Rectangle 4"/>
          <p:cNvSpPr>
            <a:spLocks noChangeArrowheads="1"/>
          </p:cNvSpPr>
          <p:nvPr/>
        </p:nvSpPr>
        <p:spPr bwMode="auto">
          <a:xfrm>
            <a:off x="179388" y="1989138"/>
            <a:ext cx="6913562" cy="4211637"/>
          </a:xfrm>
          <a:prstGeom prst="rect">
            <a:avLst/>
          </a:prstGeom>
          <a:noFill/>
          <a:ln w="9525">
            <a:noFill/>
            <a:miter lim="800000"/>
            <a:headEnd/>
            <a:tailEnd/>
          </a:ln>
        </p:spPr>
        <p:txBody>
          <a:bodyPr>
            <a:spAutoFit/>
          </a:bodyPr>
          <a:lstStyle/>
          <a:p>
            <a:r>
              <a:rPr lang="ru-RU" b="1">
                <a:solidFill>
                  <a:srgbClr val="009638"/>
                </a:solidFill>
                <a:latin typeface="Calibri" pitchFamily="34" charset="0"/>
              </a:rPr>
              <a:t>Съвет на ЕС:</a:t>
            </a:r>
          </a:p>
          <a:p>
            <a:endParaRPr lang="ru-RU">
              <a:solidFill>
                <a:srgbClr val="33433D"/>
              </a:solidFill>
              <a:latin typeface="Calibri" pitchFamily="34" charset="0"/>
            </a:endParaRPr>
          </a:p>
          <a:p>
            <a:pPr>
              <a:buFont typeface="Arial" charset="0"/>
              <a:buChar char="•"/>
            </a:pPr>
            <a:r>
              <a:rPr lang="ru-RU">
                <a:solidFill>
                  <a:srgbClr val="33433D"/>
                </a:solidFill>
                <a:latin typeface="Calibri" pitchFamily="34" charset="0"/>
              </a:rPr>
              <a:t>Договаря и приема </a:t>
            </a:r>
            <a:r>
              <a:rPr lang="ru-RU" b="1">
                <a:solidFill>
                  <a:srgbClr val="33433D"/>
                </a:solidFill>
                <a:latin typeface="Calibri" pitchFamily="34" charset="0"/>
              </a:rPr>
              <a:t>законодателните актове </a:t>
            </a:r>
            <a:r>
              <a:rPr lang="ru-RU">
                <a:solidFill>
                  <a:srgbClr val="33433D"/>
                </a:solidFill>
                <a:latin typeface="Calibri" pitchFamily="34" charset="0"/>
              </a:rPr>
              <a:t>на ЕС;</a:t>
            </a:r>
          </a:p>
          <a:p>
            <a:pPr>
              <a:buFont typeface="Arial" charset="0"/>
              <a:buChar char="•"/>
            </a:pPr>
            <a:r>
              <a:rPr lang="ru-RU" b="1">
                <a:solidFill>
                  <a:srgbClr val="33433D"/>
                </a:solidFill>
                <a:latin typeface="Calibri" pitchFamily="34" charset="0"/>
              </a:rPr>
              <a:t>Координира</a:t>
            </a:r>
            <a:r>
              <a:rPr lang="ru-RU">
                <a:solidFill>
                  <a:srgbClr val="33433D"/>
                </a:solidFill>
                <a:latin typeface="Calibri" pitchFamily="34" charset="0"/>
              </a:rPr>
              <a:t> политиките на държавите членки;</a:t>
            </a:r>
          </a:p>
          <a:p>
            <a:pPr>
              <a:buFont typeface="Arial" charset="0"/>
              <a:buChar char="•"/>
            </a:pPr>
            <a:r>
              <a:rPr lang="ru-RU">
                <a:solidFill>
                  <a:srgbClr val="33433D"/>
                </a:solidFill>
                <a:latin typeface="Calibri" pitchFamily="34" charset="0"/>
              </a:rPr>
              <a:t>Разработва </a:t>
            </a:r>
            <a:r>
              <a:rPr lang="ru-RU" b="1">
                <a:solidFill>
                  <a:srgbClr val="33433D"/>
                </a:solidFill>
                <a:latin typeface="Calibri" pitchFamily="34" charset="0"/>
              </a:rPr>
              <a:t>общата външна политика </a:t>
            </a:r>
            <a:r>
              <a:rPr lang="ru-RU">
                <a:solidFill>
                  <a:srgbClr val="33433D"/>
                </a:solidFill>
                <a:latin typeface="Calibri" pitchFamily="34" charset="0"/>
              </a:rPr>
              <a:t>и политика на сигурност на ЕС;</a:t>
            </a:r>
          </a:p>
          <a:p>
            <a:pPr>
              <a:buFont typeface="Arial" charset="0"/>
              <a:buChar char="•"/>
            </a:pPr>
            <a:r>
              <a:rPr lang="ru-RU">
                <a:solidFill>
                  <a:srgbClr val="33433D"/>
                </a:solidFill>
                <a:latin typeface="Calibri" pitchFamily="34" charset="0"/>
              </a:rPr>
              <a:t>Сключва </a:t>
            </a:r>
            <a:r>
              <a:rPr lang="ru-RU" b="1">
                <a:solidFill>
                  <a:srgbClr val="33433D"/>
                </a:solidFill>
                <a:latin typeface="Calibri" pitchFamily="34" charset="0"/>
              </a:rPr>
              <a:t>международни споразумения</a:t>
            </a:r>
            <a:r>
              <a:rPr lang="ru-RU">
                <a:solidFill>
                  <a:srgbClr val="33433D"/>
                </a:solidFill>
                <a:latin typeface="Calibri" pitchFamily="34" charset="0"/>
              </a:rPr>
              <a:t>;</a:t>
            </a:r>
          </a:p>
          <a:p>
            <a:pPr>
              <a:buFont typeface="Arial" charset="0"/>
              <a:buChar char="•"/>
            </a:pPr>
            <a:r>
              <a:rPr lang="ru-RU">
                <a:solidFill>
                  <a:srgbClr val="33433D"/>
                </a:solidFill>
                <a:latin typeface="Calibri" pitchFamily="34" charset="0"/>
              </a:rPr>
              <a:t>Приема </a:t>
            </a:r>
            <a:r>
              <a:rPr lang="ru-RU" b="1">
                <a:solidFill>
                  <a:srgbClr val="33433D"/>
                </a:solidFill>
                <a:latin typeface="Calibri" pitchFamily="34" charset="0"/>
              </a:rPr>
              <a:t>бюджета</a:t>
            </a:r>
            <a:r>
              <a:rPr lang="ru-RU">
                <a:solidFill>
                  <a:srgbClr val="33433D"/>
                </a:solidFill>
                <a:latin typeface="Calibri" pitchFamily="34" charset="0"/>
              </a:rPr>
              <a:t> на ЕС.</a:t>
            </a:r>
          </a:p>
          <a:p>
            <a:endParaRPr lang="ru-RU">
              <a:solidFill>
                <a:srgbClr val="009638"/>
              </a:solidFill>
              <a:latin typeface="Calibri" pitchFamily="34" charset="0"/>
            </a:endParaRPr>
          </a:p>
          <a:p>
            <a:r>
              <a:rPr lang="ru-RU" b="1">
                <a:solidFill>
                  <a:srgbClr val="009638"/>
                </a:solidFill>
                <a:latin typeface="Calibri" pitchFamily="34" charset="0"/>
              </a:rPr>
              <a:t>Европейски съвет: </a:t>
            </a:r>
          </a:p>
          <a:p>
            <a:endParaRPr lang="ru-RU">
              <a:solidFill>
                <a:srgbClr val="33433D"/>
              </a:solidFill>
              <a:latin typeface="Calibri" pitchFamily="34" charset="0"/>
            </a:endParaRPr>
          </a:p>
          <a:p>
            <a:pPr>
              <a:buFont typeface="Arial" charset="0"/>
              <a:buChar char="•"/>
            </a:pPr>
            <a:r>
              <a:rPr lang="ru-RU">
                <a:solidFill>
                  <a:srgbClr val="33433D"/>
                </a:solidFill>
                <a:latin typeface="Calibri" pitchFamily="34" charset="0"/>
              </a:rPr>
              <a:t>Не е сред законодателните институции на ЕС;</a:t>
            </a:r>
          </a:p>
          <a:p>
            <a:pPr>
              <a:buFont typeface="Arial" charset="0"/>
              <a:buChar char="•"/>
            </a:pPr>
            <a:r>
              <a:rPr lang="ru-RU">
                <a:solidFill>
                  <a:srgbClr val="33433D"/>
                </a:solidFill>
                <a:latin typeface="Calibri" pitchFamily="34" charset="0"/>
              </a:rPr>
              <a:t>Задава </a:t>
            </a:r>
            <a:r>
              <a:rPr lang="ru-RU" b="1">
                <a:solidFill>
                  <a:srgbClr val="33433D"/>
                </a:solidFill>
                <a:latin typeface="Calibri" pitchFamily="34" charset="0"/>
              </a:rPr>
              <a:t>политическия дневен ред </a:t>
            </a:r>
            <a:r>
              <a:rPr lang="ru-RU">
                <a:solidFill>
                  <a:srgbClr val="33433D"/>
                </a:solidFill>
                <a:latin typeface="Calibri" pitchFamily="34" charset="0"/>
              </a:rPr>
              <a:t>на ЕС, като по време на заседанията приема „заключения“, в които се определят чувствителни въпроси и действия, които да бъдат предприети. </a:t>
            </a:r>
          </a:p>
        </p:txBody>
      </p:sp>
      <p:pic>
        <p:nvPicPr>
          <p:cNvPr id="23556" name="Picture 4"/>
          <p:cNvPicPr>
            <a:picLocks noChangeAspect="1"/>
          </p:cNvPicPr>
          <p:nvPr/>
        </p:nvPicPr>
        <p:blipFill>
          <a:blip r:embed="rId3"/>
          <a:srcRect/>
          <a:stretch>
            <a:fillRect/>
          </a:stretch>
        </p:blipFill>
        <p:spPr bwMode="auto">
          <a:xfrm>
            <a:off x="7105650" y="2451100"/>
            <a:ext cx="1919288" cy="1339850"/>
          </a:xfrm>
          <a:prstGeom prst="rect">
            <a:avLst/>
          </a:prstGeom>
          <a:noFill/>
          <a:ln w="9525">
            <a:noFill/>
            <a:miter lim="800000"/>
            <a:headEnd/>
            <a:tailEnd/>
          </a:ln>
        </p:spPr>
      </p:pic>
      <p:pic>
        <p:nvPicPr>
          <p:cNvPr id="23557" name="Picture 6"/>
          <p:cNvPicPr>
            <a:picLocks noChangeAspect="1"/>
          </p:cNvPicPr>
          <p:nvPr/>
        </p:nvPicPr>
        <p:blipFill>
          <a:blip r:embed="rId4"/>
          <a:srcRect/>
          <a:stretch>
            <a:fillRect/>
          </a:stretch>
        </p:blipFill>
        <p:spPr bwMode="auto">
          <a:xfrm>
            <a:off x="7092950" y="4830763"/>
            <a:ext cx="1912938" cy="1384300"/>
          </a:xfrm>
          <a:prstGeom prst="rect">
            <a:avLst/>
          </a:prstGeom>
          <a:noFill/>
          <a:ln w="9525">
            <a:noFill/>
            <a:miter lim="800000"/>
            <a:headEnd/>
            <a:tailEnd/>
          </a:ln>
        </p:spPr>
      </p:pic>
      <p:sp>
        <p:nvSpPr>
          <p:cNvPr id="23558" name="TextBox 5"/>
          <p:cNvSpPr txBox="1">
            <a:spLocks noChangeArrowheads="1"/>
          </p:cNvSpPr>
          <p:nvPr/>
        </p:nvSpPr>
        <p:spPr bwMode="auto">
          <a:xfrm>
            <a:off x="-168275" y="1519238"/>
            <a:ext cx="8943975" cy="523875"/>
          </a:xfrm>
          <a:prstGeom prst="rect">
            <a:avLst/>
          </a:prstGeom>
          <a:noFill/>
          <a:ln w="9525">
            <a:noFill/>
            <a:miter lim="800000"/>
            <a:headEnd/>
            <a:tailEnd/>
          </a:ln>
        </p:spPr>
        <p:txBody>
          <a:bodyPr>
            <a:spAutoFit/>
          </a:bodyPr>
          <a:lstStyle/>
          <a:p>
            <a:pPr algn="ctr"/>
            <a:r>
              <a:rPr lang="bg-BG" sz="2800">
                <a:latin typeface="Calibri" pitchFamily="34" charset="0"/>
              </a:rPr>
              <a:t>СЪВЕТ НА ЕС – ЕВРОПЕЙСКИ СЪВЕТ – СЪВЕТ НА ЕВРОПА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a:srcRect/>
          <a:stretch>
            <a:fillRect/>
          </a:stretch>
        </p:blipFill>
        <p:spPr bwMode="auto">
          <a:xfrm>
            <a:off x="1619250" y="-34925"/>
            <a:ext cx="7524750" cy="2481263"/>
          </a:xfrm>
          <a:prstGeom prst="rect">
            <a:avLst/>
          </a:prstGeom>
          <a:noFill/>
          <a:ln w="9525">
            <a:noFill/>
            <a:miter lim="800000"/>
            <a:headEnd/>
            <a:tailEnd/>
          </a:ln>
        </p:spPr>
      </p:pic>
      <p:sp>
        <p:nvSpPr>
          <p:cNvPr id="2" name="Title 1"/>
          <p:cNvSpPr>
            <a:spLocks noGrp="1"/>
          </p:cNvSpPr>
          <p:nvPr>
            <p:ph type="title"/>
          </p:nvPr>
        </p:nvSpPr>
        <p:spPr>
          <a:xfrm>
            <a:off x="19050" y="-34925"/>
            <a:ext cx="8569325" cy="1295400"/>
          </a:xfrm>
        </p:spPr>
        <p:txBody>
          <a:bodyPr rtlCol="0">
            <a:normAutofit fontScale="90000"/>
          </a:bodyPr>
          <a:lstStyle/>
          <a:p>
            <a:pPr eaLnBrk="1" fontAlgn="auto" hangingPunct="1">
              <a:spcAft>
                <a:spcPts val="0"/>
              </a:spcAft>
              <a:defRPr/>
            </a:pPr>
            <a:r>
              <a:rPr lang="bg-BG" sz="2600" dirty="0" smtClean="0"/>
              <a:t/>
            </a:r>
            <a:br>
              <a:rPr lang="bg-BG" sz="2600" dirty="0" smtClean="0"/>
            </a:br>
            <a:r>
              <a:rPr lang="en-US" sz="3200" b="1" dirty="0"/>
              <a:t/>
            </a:r>
            <a:br>
              <a:rPr lang="en-US" sz="3200" b="1" dirty="0"/>
            </a:br>
            <a:endParaRPr lang="bg-BG" dirty="0"/>
          </a:p>
        </p:txBody>
      </p:sp>
      <p:sp>
        <p:nvSpPr>
          <p:cNvPr id="24579" name="Rectangle 4"/>
          <p:cNvSpPr>
            <a:spLocks noChangeArrowheads="1"/>
          </p:cNvSpPr>
          <p:nvPr/>
        </p:nvSpPr>
        <p:spPr bwMode="auto">
          <a:xfrm>
            <a:off x="608013" y="2624138"/>
            <a:ext cx="5037137" cy="3138487"/>
          </a:xfrm>
          <a:prstGeom prst="rect">
            <a:avLst/>
          </a:prstGeom>
          <a:noFill/>
          <a:ln w="9525">
            <a:noFill/>
            <a:miter lim="800000"/>
            <a:headEnd/>
            <a:tailEnd/>
          </a:ln>
        </p:spPr>
        <p:txBody>
          <a:bodyPr>
            <a:spAutoFit/>
          </a:bodyPr>
          <a:lstStyle/>
          <a:p>
            <a:r>
              <a:rPr lang="bg-BG" altLang="en-US" b="1">
                <a:solidFill>
                  <a:srgbClr val="009638"/>
                </a:solidFill>
                <a:latin typeface="Calibri" pitchFamily="34" charset="0"/>
              </a:rPr>
              <a:t>Съвет на Европа:</a:t>
            </a:r>
          </a:p>
          <a:p>
            <a:endParaRPr lang="ru-RU" altLang="en-US">
              <a:solidFill>
                <a:srgbClr val="33433D"/>
              </a:solidFill>
              <a:latin typeface="Calibri" pitchFamily="34" charset="0"/>
            </a:endParaRPr>
          </a:p>
          <a:p>
            <a:pPr algn="just">
              <a:buFont typeface="Arial" charset="0"/>
              <a:buChar char="•"/>
            </a:pPr>
            <a:r>
              <a:rPr lang="en-US" altLang="en-US">
                <a:solidFill>
                  <a:srgbClr val="33433D"/>
                </a:solidFill>
                <a:latin typeface="Calibri" pitchFamily="34" charset="0"/>
              </a:rPr>
              <a:t> </a:t>
            </a:r>
            <a:r>
              <a:rPr lang="ru-RU" altLang="en-US">
                <a:solidFill>
                  <a:srgbClr val="33433D"/>
                </a:solidFill>
                <a:latin typeface="Calibri" pitchFamily="34" charset="0"/>
              </a:rPr>
              <a:t>Не е институция на ЕС, а междуправителствена организация;</a:t>
            </a:r>
          </a:p>
          <a:p>
            <a:pPr algn="just">
              <a:buFont typeface="Arial" charset="0"/>
              <a:buChar char="•"/>
            </a:pPr>
            <a:r>
              <a:rPr lang="en-US">
                <a:solidFill>
                  <a:srgbClr val="33433D"/>
                </a:solidFill>
                <a:latin typeface="Calibri" pitchFamily="34" charset="0"/>
              </a:rPr>
              <a:t> </a:t>
            </a:r>
            <a:r>
              <a:rPr lang="bg-BG">
                <a:solidFill>
                  <a:srgbClr val="33433D"/>
                </a:solidFill>
                <a:latin typeface="Calibri" pitchFamily="34" charset="0"/>
              </a:rPr>
              <a:t>За разлика от ЕС, Съветът на Европа няма правомощия да упражнява    </a:t>
            </a:r>
            <a:r>
              <a:rPr lang="en-US">
                <a:solidFill>
                  <a:srgbClr val="33433D"/>
                </a:solidFill>
                <a:latin typeface="Calibri" pitchFamily="34" charset="0"/>
              </a:rPr>
              <a:t>      </a:t>
            </a:r>
            <a:r>
              <a:rPr lang="bg-BG">
                <a:solidFill>
                  <a:srgbClr val="33433D"/>
                </a:solidFill>
                <a:latin typeface="Calibri" pitchFamily="34" charset="0"/>
              </a:rPr>
              <a:t>законодателна дейност;</a:t>
            </a:r>
            <a:endParaRPr lang="en-US" altLang="en-US">
              <a:solidFill>
                <a:srgbClr val="33433D"/>
              </a:solidFill>
              <a:latin typeface="Calibri" pitchFamily="34" charset="0"/>
            </a:endParaRPr>
          </a:p>
          <a:p>
            <a:pPr algn="just">
              <a:buFont typeface="Arial" charset="0"/>
              <a:buChar char="•"/>
            </a:pPr>
            <a:r>
              <a:rPr lang="en-US" altLang="en-US">
                <a:solidFill>
                  <a:srgbClr val="33433D"/>
                </a:solidFill>
                <a:latin typeface="Calibri" pitchFamily="34" charset="0"/>
              </a:rPr>
              <a:t> </a:t>
            </a:r>
            <a:r>
              <a:rPr lang="ru-RU" altLang="en-US">
                <a:solidFill>
                  <a:srgbClr val="33433D"/>
                </a:solidFill>
                <a:latin typeface="Calibri" pitchFamily="34" charset="0"/>
              </a:rPr>
              <a:t>Защитава човешките права;</a:t>
            </a:r>
            <a:endParaRPr lang="en-US" altLang="en-US">
              <a:solidFill>
                <a:srgbClr val="33433D"/>
              </a:solidFill>
              <a:latin typeface="Calibri" pitchFamily="34" charset="0"/>
            </a:endParaRPr>
          </a:p>
          <a:p>
            <a:pPr algn="just">
              <a:buFont typeface="Arial" charset="0"/>
              <a:buChar char="•"/>
            </a:pPr>
            <a:r>
              <a:rPr lang="en-US" altLang="en-US">
                <a:solidFill>
                  <a:srgbClr val="33433D"/>
                </a:solidFill>
                <a:latin typeface="Calibri" pitchFamily="34" charset="0"/>
              </a:rPr>
              <a:t> </a:t>
            </a:r>
            <a:r>
              <a:rPr lang="ru-RU" altLang="en-US">
                <a:solidFill>
                  <a:srgbClr val="33433D"/>
                </a:solidFill>
                <a:latin typeface="Calibri" pitchFamily="34" charset="0"/>
              </a:rPr>
              <a:t>Насърчава културното разнообразие на Европа</a:t>
            </a:r>
            <a:r>
              <a:rPr lang="bg-BG" altLang="en-US">
                <a:solidFill>
                  <a:srgbClr val="33433D"/>
                </a:solidFill>
                <a:latin typeface="Calibri" pitchFamily="34" charset="0"/>
              </a:rPr>
              <a:t>;</a:t>
            </a:r>
          </a:p>
          <a:p>
            <a:pPr algn="just">
              <a:buFont typeface="Arial" charset="0"/>
              <a:buChar char="•"/>
            </a:pPr>
            <a:r>
              <a:rPr lang="bg-BG">
                <a:solidFill>
                  <a:srgbClr val="33433D"/>
                </a:solidFill>
                <a:latin typeface="Calibri" pitchFamily="34" charset="0"/>
              </a:rPr>
              <a:t> В организацията членуват 47 държави с над 800 милиона души население.</a:t>
            </a:r>
            <a:endParaRPr lang="bg-BG" altLang="en-US">
              <a:solidFill>
                <a:srgbClr val="33433D"/>
              </a:solidFill>
              <a:latin typeface="Calibri" pitchFamily="34" charset="0"/>
            </a:endParaRPr>
          </a:p>
        </p:txBody>
      </p:sp>
      <p:pic>
        <p:nvPicPr>
          <p:cNvPr id="24580" name="Picture 4"/>
          <p:cNvPicPr>
            <a:picLocks noChangeAspect="1"/>
          </p:cNvPicPr>
          <p:nvPr/>
        </p:nvPicPr>
        <p:blipFill>
          <a:blip r:embed="rId3"/>
          <a:srcRect/>
          <a:stretch>
            <a:fillRect/>
          </a:stretch>
        </p:blipFill>
        <p:spPr bwMode="auto">
          <a:xfrm>
            <a:off x="6011863" y="2924175"/>
            <a:ext cx="2974975" cy="2055813"/>
          </a:xfrm>
          <a:prstGeom prst="rect">
            <a:avLst/>
          </a:prstGeom>
          <a:noFill/>
          <a:ln w="9525">
            <a:noFill/>
            <a:miter lim="800000"/>
            <a:headEnd/>
            <a:tailEnd/>
          </a:ln>
        </p:spPr>
      </p:pic>
      <p:sp>
        <p:nvSpPr>
          <p:cNvPr id="24581" name="TextBox 7"/>
          <p:cNvSpPr txBox="1">
            <a:spLocks noChangeArrowheads="1"/>
          </p:cNvSpPr>
          <p:nvPr/>
        </p:nvSpPr>
        <p:spPr bwMode="auto">
          <a:xfrm>
            <a:off x="19050" y="1830388"/>
            <a:ext cx="8764588" cy="523875"/>
          </a:xfrm>
          <a:prstGeom prst="rect">
            <a:avLst/>
          </a:prstGeom>
          <a:noFill/>
          <a:ln w="9525">
            <a:noFill/>
            <a:miter lim="800000"/>
            <a:headEnd/>
            <a:tailEnd/>
          </a:ln>
        </p:spPr>
        <p:txBody>
          <a:bodyPr>
            <a:spAutoFit/>
          </a:bodyPr>
          <a:lstStyle/>
          <a:p>
            <a:pPr algn="ctr"/>
            <a:r>
              <a:rPr lang="bg-BG" sz="2800">
                <a:latin typeface="Calibri" pitchFamily="34" charset="0"/>
              </a:rPr>
              <a:t>СЪВЕТ НА ЕС – ЕВРОПЕЙСКИ СЪВЕТ – СЪВЕТ НА ЕВРОПА</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TotalTime>
  <Words>1102</Words>
  <Application>Microsoft Office PowerPoint</Application>
  <PresentationFormat>On-screen Show (4:3)</PresentationFormat>
  <Paragraphs>146</Paragraphs>
  <Slides>19</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19</vt:i4>
      </vt:variant>
    </vt:vector>
  </HeadingPairs>
  <TitlesOfParts>
    <vt:vector size="27" baseType="lpstr">
      <vt:lpstr>Arial</vt:lpstr>
      <vt:lpstr>Calibri Light</vt:lpstr>
      <vt:lpstr>Calibri</vt:lpstr>
      <vt:lpstr>Wingdings</vt:lpstr>
      <vt:lpstr>Courier New</vt:lpstr>
      <vt:lpstr>Wingdings 3</vt:lpstr>
      <vt:lpstr>Office Theme</vt:lpstr>
      <vt:lpstr>Office Theme</vt:lpstr>
      <vt:lpstr>      Съединението прави силата United We Stand Strong  Девиз на Българското председателство</vt:lpstr>
      <vt:lpstr>  2017 г. – ЮБИЛЕЙНА ГОДИНА ЗА БЪЛГАРИЯ</vt:lpstr>
      <vt:lpstr>  България – 10 години член на Европейския съюз</vt:lpstr>
      <vt:lpstr>  РЕЗУЛТАТИ ОТ ЧЛЕНСТВОТО НА БЪЛГАРИЯ В ЕС – ИКОНОМИЧЕСКИ И СОЦИАЛНИ ЕФЕКТИ</vt:lpstr>
      <vt:lpstr>  </vt:lpstr>
      <vt:lpstr>  </vt:lpstr>
      <vt:lpstr>  </vt:lpstr>
      <vt:lpstr>  </vt:lpstr>
      <vt:lpstr>  </vt:lpstr>
      <vt:lpstr>  </vt:lpstr>
      <vt:lpstr>  </vt:lpstr>
      <vt:lpstr>  </vt:lpstr>
      <vt:lpstr>  </vt:lpstr>
      <vt:lpstr>  </vt:lpstr>
      <vt:lpstr>  </vt:lpstr>
      <vt:lpstr>  </vt:lpstr>
      <vt:lpstr>  </vt:lpstr>
      <vt:lpstr>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Desislava Mitova</dc:creator>
  <cp:lastModifiedBy>Usr-1</cp:lastModifiedBy>
  <cp:revision>157</cp:revision>
  <cp:lastPrinted>2017-09-07T13:01:29Z</cp:lastPrinted>
  <dcterms:created xsi:type="dcterms:W3CDTF">2017-07-24T12:51:20Z</dcterms:created>
  <dcterms:modified xsi:type="dcterms:W3CDTF">2017-10-24T13:02:35Z</dcterms:modified>
</cp:coreProperties>
</file>